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8" r:id="rId3"/>
    <p:sldId id="289" r:id="rId4"/>
    <p:sldId id="273" r:id="rId5"/>
    <p:sldId id="274" r:id="rId6"/>
    <p:sldId id="264" r:id="rId7"/>
    <p:sldId id="286" r:id="rId8"/>
    <p:sldId id="282" r:id="rId9"/>
    <p:sldId id="288" r:id="rId10"/>
    <p:sldId id="287" r:id="rId11"/>
    <p:sldId id="284" r:id="rId12"/>
    <p:sldId id="285" r:id="rId13"/>
    <p:sldId id="278" r:id="rId14"/>
    <p:sldId id="279" r:id="rId15"/>
    <p:sldId id="280" r:id="rId16"/>
    <p:sldId id="281" r:id="rId17"/>
    <p:sldId id="292" r:id="rId18"/>
    <p:sldId id="259" r:id="rId19"/>
    <p:sldId id="291" r:id="rId20"/>
    <p:sldId id="268" r:id="rId21"/>
    <p:sldId id="269" r:id="rId22"/>
    <p:sldId id="270" r:id="rId23"/>
    <p:sldId id="265" r:id="rId24"/>
    <p:sldId id="262" r:id="rId25"/>
    <p:sldId id="260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67" autoAdjust="0"/>
    <p:restoredTop sz="86281" autoAdjust="0"/>
  </p:normalViewPr>
  <p:slideViewPr>
    <p:cSldViewPr snapToGrid="0" snapToObjects="1">
      <p:cViewPr varScale="1">
        <p:scale>
          <a:sx n="80" d="100"/>
          <a:sy n="80" d="100"/>
        </p:scale>
        <p:origin x="-2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4" Type="http://schemas.openxmlformats.org/officeDocument/2006/relationships/slide" Target="slides/slide18.xml"/><Relationship Id="rId1" Type="http://schemas.openxmlformats.org/officeDocument/2006/relationships/slide" Target="slides/slide14.xml"/><Relationship Id="rId2" Type="http://schemas.openxmlformats.org/officeDocument/2006/relationships/slide" Target="slides/slide1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105C9-7A77-41A0-8DE8-119847053C3D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5E22325-8E16-4AB5-88A6-641B5A279178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D8541566-B470-464A-BB55-2F8DCD4F325B}" type="parTrans" cxnId="{7ADBC0D1-CE08-45C8-9285-96EF4AF4FD0A}">
      <dgm:prSet/>
      <dgm:spPr/>
      <dgm:t>
        <a:bodyPr/>
        <a:lstStyle/>
        <a:p>
          <a:endParaRPr lang="en-US"/>
        </a:p>
      </dgm:t>
    </dgm:pt>
    <dgm:pt modelId="{6EA52951-166F-4D38-AAD5-8AFF7B2AD27D}" type="sibTrans" cxnId="{7ADBC0D1-CE08-45C8-9285-96EF4AF4FD0A}">
      <dgm:prSet/>
      <dgm:spPr/>
      <dgm:t>
        <a:bodyPr/>
        <a:lstStyle/>
        <a:p>
          <a:endParaRPr lang="en-US"/>
        </a:p>
      </dgm:t>
    </dgm:pt>
    <dgm:pt modelId="{10F1B430-A92A-4990-A735-A3C7C336D0A6}">
      <dgm:prSet phldrT="[Text]"/>
      <dgm:spPr/>
      <dgm:t>
        <a:bodyPr/>
        <a:lstStyle/>
        <a:p>
          <a:r>
            <a:rPr lang="en-US" dirty="0" smtClean="0"/>
            <a:t>Members</a:t>
          </a:r>
          <a:endParaRPr lang="en-US" dirty="0"/>
        </a:p>
      </dgm:t>
    </dgm:pt>
    <dgm:pt modelId="{85F9E174-B341-48A0-8A72-E00439A83D67}" type="parTrans" cxnId="{78BED125-977D-4F33-A511-1BF9D15B3D49}">
      <dgm:prSet/>
      <dgm:spPr/>
      <dgm:t>
        <a:bodyPr/>
        <a:lstStyle/>
        <a:p>
          <a:endParaRPr lang="en-US"/>
        </a:p>
      </dgm:t>
    </dgm:pt>
    <dgm:pt modelId="{9E0CD896-DB09-4E10-BCB3-830279E20352}" type="sibTrans" cxnId="{78BED125-977D-4F33-A511-1BF9D15B3D49}">
      <dgm:prSet/>
      <dgm:spPr/>
      <dgm:t>
        <a:bodyPr/>
        <a:lstStyle/>
        <a:p>
          <a:endParaRPr lang="en-US"/>
        </a:p>
      </dgm:t>
    </dgm:pt>
    <dgm:pt modelId="{340994AE-4262-4C0D-A21B-DEA5F7E74C25}">
      <dgm:prSet phldrT="[Text]"/>
      <dgm:spPr/>
      <dgm:t>
        <a:bodyPr/>
        <a:lstStyle/>
        <a:p>
          <a:r>
            <a:rPr lang="en-US" dirty="0" smtClean="0"/>
            <a:t>Committees</a:t>
          </a:r>
          <a:endParaRPr lang="en-US" dirty="0"/>
        </a:p>
      </dgm:t>
    </dgm:pt>
    <dgm:pt modelId="{AB68A3FC-3608-458C-AEFF-CB92793AB17E}" type="parTrans" cxnId="{D3E96764-69F5-48F8-84F3-ABBD896C30B8}">
      <dgm:prSet/>
      <dgm:spPr/>
      <dgm:t>
        <a:bodyPr/>
        <a:lstStyle/>
        <a:p>
          <a:endParaRPr lang="en-US"/>
        </a:p>
      </dgm:t>
    </dgm:pt>
    <dgm:pt modelId="{71D48D91-DE5D-4466-BCBA-498F234271F4}" type="sibTrans" cxnId="{D3E96764-69F5-48F8-84F3-ABBD896C30B8}">
      <dgm:prSet/>
      <dgm:spPr/>
      <dgm:t>
        <a:bodyPr/>
        <a:lstStyle/>
        <a:p>
          <a:endParaRPr lang="en-US"/>
        </a:p>
      </dgm:t>
    </dgm:pt>
    <dgm:pt modelId="{FBDD0B68-34CC-4B08-89AD-90EB44434789}">
      <dgm:prSet phldrT="[Text]"/>
      <dgm:spPr/>
      <dgm:t>
        <a:bodyPr/>
        <a:lstStyle/>
        <a:p>
          <a:r>
            <a:rPr lang="en-US" dirty="0" smtClean="0"/>
            <a:t>Task Forces</a:t>
          </a:r>
          <a:endParaRPr lang="en-US" dirty="0"/>
        </a:p>
      </dgm:t>
    </dgm:pt>
    <dgm:pt modelId="{EDEA7C86-69D1-4FC6-9EBE-BF2D0CF3C2AE}" type="parTrans" cxnId="{52EF30B9-3201-44B2-8FE6-D567FCB95DAA}">
      <dgm:prSet/>
      <dgm:spPr/>
      <dgm:t>
        <a:bodyPr/>
        <a:lstStyle/>
        <a:p>
          <a:endParaRPr lang="en-US"/>
        </a:p>
      </dgm:t>
    </dgm:pt>
    <dgm:pt modelId="{53E8DD4C-8F0B-4184-BC19-B4E74C7CDF9F}" type="sibTrans" cxnId="{52EF30B9-3201-44B2-8FE6-D567FCB95DAA}">
      <dgm:prSet/>
      <dgm:spPr/>
      <dgm:t>
        <a:bodyPr/>
        <a:lstStyle/>
        <a:p>
          <a:endParaRPr lang="en-US"/>
        </a:p>
      </dgm:t>
    </dgm:pt>
    <dgm:pt modelId="{1BA229BB-60A7-4973-AE34-2BEEA0B79B4B}">
      <dgm:prSet phldrT="[Text]"/>
      <dgm:spPr/>
      <dgm:t>
        <a:bodyPr/>
        <a:lstStyle/>
        <a:p>
          <a:r>
            <a:rPr lang="en-US" dirty="0" smtClean="0"/>
            <a:t>Partners</a:t>
          </a:r>
          <a:endParaRPr lang="en-US" dirty="0"/>
        </a:p>
      </dgm:t>
    </dgm:pt>
    <dgm:pt modelId="{23D1FD04-DA70-46A1-821F-3D4033DF69B0}" type="parTrans" cxnId="{C193FA11-1FF6-42B0-99EC-1E63F60B0BA3}">
      <dgm:prSet/>
      <dgm:spPr/>
      <dgm:t>
        <a:bodyPr/>
        <a:lstStyle/>
        <a:p>
          <a:endParaRPr lang="en-US"/>
        </a:p>
      </dgm:t>
    </dgm:pt>
    <dgm:pt modelId="{2B8ADF09-3F9C-4E46-92C0-59C000008DDF}" type="sibTrans" cxnId="{C193FA11-1FF6-42B0-99EC-1E63F60B0BA3}">
      <dgm:prSet/>
      <dgm:spPr/>
      <dgm:t>
        <a:bodyPr/>
        <a:lstStyle/>
        <a:p>
          <a:endParaRPr lang="en-US"/>
        </a:p>
      </dgm:t>
    </dgm:pt>
    <dgm:pt modelId="{B5DC4915-8C4C-4B8A-B19C-AB1F228F579E}">
      <dgm:prSet phldrT="[Text]"/>
      <dgm:spPr/>
      <dgm:t>
        <a:bodyPr/>
        <a:lstStyle/>
        <a:p>
          <a:r>
            <a:rPr lang="en-US" dirty="0" smtClean="0"/>
            <a:t>Advisory Committee</a:t>
          </a:r>
          <a:endParaRPr lang="en-US" dirty="0"/>
        </a:p>
      </dgm:t>
    </dgm:pt>
    <dgm:pt modelId="{68814CC4-97C2-4261-B6DB-CC566A3780A4}" type="parTrans" cxnId="{E66C7D61-74B6-4802-8330-84E58A291D10}">
      <dgm:prSet/>
      <dgm:spPr/>
      <dgm:t>
        <a:bodyPr/>
        <a:lstStyle/>
        <a:p>
          <a:endParaRPr lang="en-US"/>
        </a:p>
      </dgm:t>
    </dgm:pt>
    <dgm:pt modelId="{5C155244-0721-4EEE-93FE-652F3AD49D89}" type="sibTrans" cxnId="{E66C7D61-74B6-4802-8330-84E58A291D10}">
      <dgm:prSet/>
      <dgm:spPr/>
      <dgm:t>
        <a:bodyPr/>
        <a:lstStyle/>
        <a:p>
          <a:endParaRPr lang="en-US"/>
        </a:p>
      </dgm:t>
    </dgm:pt>
    <dgm:pt modelId="{E7B054C8-F516-49D1-8E35-30FAB9168305}">
      <dgm:prSet/>
      <dgm:spPr/>
      <dgm:t>
        <a:bodyPr/>
        <a:lstStyle/>
        <a:p>
          <a:r>
            <a:rPr lang="en-US" dirty="0" smtClean="0"/>
            <a:t>Sponsors</a:t>
          </a:r>
          <a:endParaRPr lang="en-US" dirty="0"/>
        </a:p>
      </dgm:t>
    </dgm:pt>
    <dgm:pt modelId="{0294589B-2569-4AEE-9BBB-F919F232625F}" type="parTrans" cxnId="{A6654136-414F-4764-BAE7-D45C447DE6C8}">
      <dgm:prSet/>
      <dgm:spPr/>
      <dgm:t>
        <a:bodyPr/>
        <a:lstStyle/>
        <a:p>
          <a:endParaRPr lang="en-US"/>
        </a:p>
      </dgm:t>
    </dgm:pt>
    <dgm:pt modelId="{F4E5DE0C-5EF5-4ADC-B7F1-4049206AC594}" type="sibTrans" cxnId="{A6654136-414F-4764-BAE7-D45C447DE6C8}">
      <dgm:prSet/>
      <dgm:spPr/>
      <dgm:t>
        <a:bodyPr/>
        <a:lstStyle/>
        <a:p>
          <a:endParaRPr lang="en-US"/>
        </a:p>
      </dgm:t>
    </dgm:pt>
    <dgm:pt modelId="{DD03F63C-DD6C-449B-80C0-05D6C5FF83A4}">
      <dgm:prSet/>
      <dgm:spPr/>
      <dgm:t>
        <a:bodyPr/>
        <a:lstStyle/>
        <a:p>
          <a:r>
            <a:rPr lang="en-US" dirty="0" smtClean="0"/>
            <a:t>Board of Directors</a:t>
          </a:r>
          <a:endParaRPr lang="en-US" dirty="0"/>
        </a:p>
      </dgm:t>
    </dgm:pt>
    <dgm:pt modelId="{1ED4F60F-AF16-49F0-9D63-37A1E3412832}" type="parTrans" cxnId="{9538A5DC-EA50-45AB-B41C-11321934869A}">
      <dgm:prSet/>
      <dgm:spPr/>
      <dgm:t>
        <a:bodyPr/>
        <a:lstStyle/>
        <a:p>
          <a:endParaRPr lang="en-US"/>
        </a:p>
      </dgm:t>
    </dgm:pt>
    <dgm:pt modelId="{909CACF2-4463-4797-AB5B-0A0A06F021F8}" type="sibTrans" cxnId="{9538A5DC-EA50-45AB-B41C-11321934869A}">
      <dgm:prSet/>
      <dgm:spPr/>
      <dgm:t>
        <a:bodyPr/>
        <a:lstStyle/>
        <a:p>
          <a:endParaRPr lang="en-US"/>
        </a:p>
      </dgm:t>
    </dgm:pt>
    <dgm:pt modelId="{1AE51789-766B-4473-9E48-ACF1C4115733}">
      <dgm:prSet/>
      <dgm:spPr/>
      <dgm:t>
        <a:bodyPr/>
        <a:lstStyle/>
        <a:p>
          <a:r>
            <a:rPr lang="en-US" dirty="0" smtClean="0"/>
            <a:t>Staff</a:t>
          </a:r>
          <a:endParaRPr lang="en-US" dirty="0"/>
        </a:p>
      </dgm:t>
    </dgm:pt>
    <dgm:pt modelId="{8F49B06F-768D-4412-A621-DEC7FCDE9EA9}" type="parTrans" cxnId="{8572A3B8-450E-4186-8A3E-FEA9F1EBE95A}">
      <dgm:prSet/>
      <dgm:spPr/>
      <dgm:t>
        <a:bodyPr/>
        <a:lstStyle/>
        <a:p>
          <a:endParaRPr lang="en-US"/>
        </a:p>
      </dgm:t>
    </dgm:pt>
    <dgm:pt modelId="{82A783CA-14BD-45AA-B682-CF2E1D6FBF6B}" type="sibTrans" cxnId="{8572A3B8-450E-4186-8A3E-FEA9F1EBE95A}">
      <dgm:prSet/>
      <dgm:spPr/>
      <dgm:t>
        <a:bodyPr/>
        <a:lstStyle/>
        <a:p>
          <a:endParaRPr lang="en-US"/>
        </a:p>
      </dgm:t>
    </dgm:pt>
    <dgm:pt modelId="{33842579-382C-41D8-8589-F498B4D7DE5C}" type="pres">
      <dgm:prSet presAssocID="{18A105C9-7A77-41A0-8DE8-119847053C3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CBECED-6029-4594-84E9-08F6FAB9D009}" type="pres">
      <dgm:prSet presAssocID="{B5E22325-8E16-4AB5-88A6-641B5A279178}" presName="vertOne" presStyleCnt="0"/>
      <dgm:spPr/>
    </dgm:pt>
    <dgm:pt modelId="{923C6CE4-926B-4520-8433-F1E8BDB54BD0}" type="pres">
      <dgm:prSet presAssocID="{B5E22325-8E16-4AB5-88A6-641B5A27917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0D4434-7A08-48D6-9A1C-228BADB1325A}" type="pres">
      <dgm:prSet presAssocID="{B5E22325-8E16-4AB5-88A6-641B5A279178}" presName="parTransOne" presStyleCnt="0"/>
      <dgm:spPr/>
    </dgm:pt>
    <dgm:pt modelId="{FB7485F5-CFCB-4012-BB75-C2CF65CF2FB8}" type="pres">
      <dgm:prSet presAssocID="{B5E22325-8E16-4AB5-88A6-641B5A279178}" presName="horzOne" presStyleCnt="0"/>
      <dgm:spPr/>
    </dgm:pt>
    <dgm:pt modelId="{C3C88030-14DE-41C5-8020-D213E558E8CB}" type="pres">
      <dgm:prSet presAssocID="{E7B054C8-F516-49D1-8E35-30FAB9168305}" presName="vertTwo" presStyleCnt="0"/>
      <dgm:spPr/>
    </dgm:pt>
    <dgm:pt modelId="{A71F8BD4-12F2-4768-B402-941DADFD51B8}" type="pres">
      <dgm:prSet presAssocID="{E7B054C8-F516-49D1-8E35-30FAB9168305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164371-CE9E-4FCE-A947-3AAE2358FE88}" type="pres">
      <dgm:prSet presAssocID="{E7B054C8-F516-49D1-8E35-30FAB9168305}" presName="horzTwo" presStyleCnt="0"/>
      <dgm:spPr/>
    </dgm:pt>
    <dgm:pt modelId="{BD41A6C7-B6A2-40F1-960F-3BAD8BFF0D86}" type="pres">
      <dgm:prSet presAssocID="{F4E5DE0C-5EF5-4ADC-B7F1-4049206AC594}" presName="sibSpaceTwo" presStyleCnt="0"/>
      <dgm:spPr/>
    </dgm:pt>
    <dgm:pt modelId="{76AE6C4E-391D-45E8-89AA-CD8D7A7BF3D8}" type="pres">
      <dgm:prSet presAssocID="{10F1B430-A92A-4990-A735-A3C7C336D0A6}" presName="vertTwo" presStyleCnt="0"/>
      <dgm:spPr/>
    </dgm:pt>
    <dgm:pt modelId="{CD3F5507-71DE-469F-8C1B-FA3B8214DE9A}" type="pres">
      <dgm:prSet presAssocID="{10F1B430-A92A-4990-A735-A3C7C336D0A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C52E9F-BD6D-4EBB-A66E-33A96F556204}" type="pres">
      <dgm:prSet presAssocID="{10F1B430-A92A-4990-A735-A3C7C336D0A6}" presName="parTransTwo" presStyleCnt="0"/>
      <dgm:spPr/>
    </dgm:pt>
    <dgm:pt modelId="{5353BD57-2D10-4DCB-BC16-D5E8CAE061C1}" type="pres">
      <dgm:prSet presAssocID="{10F1B430-A92A-4990-A735-A3C7C336D0A6}" presName="horzTwo" presStyleCnt="0"/>
      <dgm:spPr/>
    </dgm:pt>
    <dgm:pt modelId="{C86A3EF4-F7E9-4E30-B6CA-3BD2F813B53D}" type="pres">
      <dgm:prSet presAssocID="{340994AE-4262-4C0D-A21B-DEA5F7E74C25}" presName="vertThree" presStyleCnt="0"/>
      <dgm:spPr/>
    </dgm:pt>
    <dgm:pt modelId="{872B9694-EB6D-49F4-A3C3-D2C6F8453F8C}" type="pres">
      <dgm:prSet presAssocID="{340994AE-4262-4C0D-A21B-DEA5F7E74C25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F41163-DACE-4A84-8CA7-F5F41825933C}" type="pres">
      <dgm:prSet presAssocID="{340994AE-4262-4C0D-A21B-DEA5F7E74C25}" presName="parTransThree" presStyleCnt="0"/>
      <dgm:spPr/>
    </dgm:pt>
    <dgm:pt modelId="{52EF9314-0576-4566-A951-D320213AFEAF}" type="pres">
      <dgm:prSet presAssocID="{340994AE-4262-4C0D-A21B-DEA5F7E74C25}" presName="horzThree" presStyleCnt="0"/>
      <dgm:spPr/>
    </dgm:pt>
    <dgm:pt modelId="{BDB4DF06-D32D-4FBE-99FF-868B0D6E4E1F}" type="pres">
      <dgm:prSet presAssocID="{1AE51789-766B-4473-9E48-ACF1C4115733}" presName="vertFour" presStyleCnt="0">
        <dgm:presLayoutVars>
          <dgm:chPref val="3"/>
        </dgm:presLayoutVars>
      </dgm:prSet>
      <dgm:spPr/>
    </dgm:pt>
    <dgm:pt modelId="{556C8F35-2709-4DFE-923A-9E1DBB3ECC02}" type="pres">
      <dgm:prSet presAssocID="{1AE51789-766B-4473-9E48-ACF1C4115733}" presName="txFour" presStyleLbl="node4" presStyleIdx="0" presStyleCnt="2" custLinFactNeighborX="521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B56EFA-8087-423F-BA9E-2CBFB8474246}" type="pres">
      <dgm:prSet presAssocID="{1AE51789-766B-4473-9E48-ACF1C4115733}" presName="horzFour" presStyleCnt="0"/>
      <dgm:spPr/>
    </dgm:pt>
    <dgm:pt modelId="{0DFEE32D-247B-43BA-943D-29B4DFFE1794}" type="pres">
      <dgm:prSet presAssocID="{71D48D91-DE5D-4466-BCBA-498F234271F4}" presName="sibSpaceThree" presStyleCnt="0"/>
      <dgm:spPr/>
    </dgm:pt>
    <dgm:pt modelId="{53B11894-886E-4AE9-9AA7-2503040D13DF}" type="pres">
      <dgm:prSet presAssocID="{FBDD0B68-34CC-4B08-89AD-90EB44434789}" presName="vertThree" presStyleCnt="0"/>
      <dgm:spPr/>
    </dgm:pt>
    <dgm:pt modelId="{67B1CA3E-661F-471A-878B-62ABA67BB38F}" type="pres">
      <dgm:prSet presAssocID="{FBDD0B68-34CC-4B08-89AD-90EB44434789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671BE8-A486-4E6D-A6C1-C7EEAA0CD63C}" type="pres">
      <dgm:prSet presAssocID="{FBDD0B68-34CC-4B08-89AD-90EB44434789}" presName="parTransThree" presStyleCnt="0"/>
      <dgm:spPr/>
    </dgm:pt>
    <dgm:pt modelId="{7FAB7F16-8A0F-45B8-AF9B-2CEE7B8D270B}" type="pres">
      <dgm:prSet presAssocID="{FBDD0B68-34CC-4B08-89AD-90EB44434789}" presName="horzThree" presStyleCnt="0"/>
      <dgm:spPr/>
    </dgm:pt>
    <dgm:pt modelId="{F986D236-C7FA-4ECD-B84B-1F56C6C2B257}" type="pres">
      <dgm:prSet presAssocID="{DD03F63C-DD6C-449B-80C0-05D6C5FF83A4}" presName="vertFour" presStyleCnt="0">
        <dgm:presLayoutVars>
          <dgm:chPref val="3"/>
        </dgm:presLayoutVars>
      </dgm:prSet>
      <dgm:spPr/>
    </dgm:pt>
    <dgm:pt modelId="{67964EA4-7CC4-4157-AB2B-9E49A2340A6C}" type="pres">
      <dgm:prSet presAssocID="{DD03F63C-DD6C-449B-80C0-05D6C5FF83A4}" presName="txFour" presStyleLbl="node4" presStyleIdx="1" presStyleCnt="2" custLinFactX="8675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3289BA-77EF-482F-8DB6-394D316084ED}" type="pres">
      <dgm:prSet presAssocID="{DD03F63C-DD6C-449B-80C0-05D6C5FF83A4}" presName="horzFour" presStyleCnt="0"/>
      <dgm:spPr/>
    </dgm:pt>
    <dgm:pt modelId="{4AD69C5A-88A0-4AF8-9BA2-F3FF119D62CF}" type="pres">
      <dgm:prSet presAssocID="{9E0CD896-DB09-4E10-BCB3-830279E20352}" presName="sibSpaceTwo" presStyleCnt="0"/>
      <dgm:spPr/>
    </dgm:pt>
    <dgm:pt modelId="{725D799E-10E6-4D48-AC0D-9B2474342592}" type="pres">
      <dgm:prSet presAssocID="{1BA229BB-60A7-4973-AE34-2BEEA0B79B4B}" presName="vertTwo" presStyleCnt="0"/>
      <dgm:spPr/>
    </dgm:pt>
    <dgm:pt modelId="{CFD0CBF4-DE08-47B9-B014-AFED4A2F7935}" type="pres">
      <dgm:prSet presAssocID="{1BA229BB-60A7-4973-AE34-2BEEA0B79B4B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44B542-2DD5-4BA1-AF7B-06A240FAF751}" type="pres">
      <dgm:prSet presAssocID="{1BA229BB-60A7-4973-AE34-2BEEA0B79B4B}" presName="parTransTwo" presStyleCnt="0"/>
      <dgm:spPr/>
    </dgm:pt>
    <dgm:pt modelId="{671292C5-39E0-465C-B1FC-938A688104F3}" type="pres">
      <dgm:prSet presAssocID="{1BA229BB-60A7-4973-AE34-2BEEA0B79B4B}" presName="horzTwo" presStyleCnt="0"/>
      <dgm:spPr/>
    </dgm:pt>
    <dgm:pt modelId="{887C1672-4CA6-4C3C-8411-B13DAC3D4C19}" type="pres">
      <dgm:prSet presAssocID="{B5DC4915-8C4C-4B8A-B19C-AB1F228F579E}" presName="vertThree" presStyleCnt="0"/>
      <dgm:spPr/>
    </dgm:pt>
    <dgm:pt modelId="{47C88AEB-9709-41AF-A9FF-9BE6FBF16A1A}" type="pres">
      <dgm:prSet presAssocID="{B5DC4915-8C4C-4B8A-B19C-AB1F228F579E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91885E-E70D-4E52-9D5B-71E9FF1DCEA7}" type="pres">
      <dgm:prSet presAssocID="{B5DC4915-8C4C-4B8A-B19C-AB1F228F579E}" presName="horzThree" presStyleCnt="0"/>
      <dgm:spPr/>
    </dgm:pt>
  </dgm:ptLst>
  <dgm:cxnLst>
    <dgm:cxn modelId="{A6654136-414F-4764-BAE7-D45C447DE6C8}" srcId="{B5E22325-8E16-4AB5-88A6-641B5A279178}" destId="{E7B054C8-F516-49D1-8E35-30FAB9168305}" srcOrd="0" destOrd="0" parTransId="{0294589B-2569-4AEE-9BBB-F919F232625F}" sibTransId="{F4E5DE0C-5EF5-4ADC-B7F1-4049206AC594}"/>
    <dgm:cxn modelId="{D3E96764-69F5-48F8-84F3-ABBD896C30B8}" srcId="{10F1B430-A92A-4990-A735-A3C7C336D0A6}" destId="{340994AE-4262-4C0D-A21B-DEA5F7E74C25}" srcOrd="0" destOrd="0" parTransId="{AB68A3FC-3608-458C-AEFF-CB92793AB17E}" sibTransId="{71D48D91-DE5D-4466-BCBA-498F234271F4}"/>
    <dgm:cxn modelId="{BE978897-239A-4AB9-BAA3-12D1C11AB0B4}" type="presOf" srcId="{18A105C9-7A77-41A0-8DE8-119847053C3D}" destId="{33842579-382C-41D8-8589-F498B4D7DE5C}" srcOrd="0" destOrd="0" presId="urn:microsoft.com/office/officeart/2005/8/layout/hierarchy4"/>
    <dgm:cxn modelId="{9538A5DC-EA50-45AB-B41C-11321934869A}" srcId="{FBDD0B68-34CC-4B08-89AD-90EB44434789}" destId="{DD03F63C-DD6C-449B-80C0-05D6C5FF83A4}" srcOrd="0" destOrd="0" parTransId="{1ED4F60F-AF16-49F0-9D63-37A1E3412832}" sibTransId="{909CACF2-4463-4797-AB5B-0A0A06F021F8}"/>
    <dgm:cxn modelId="{7ADBC0D1-CE08-45C8-9285-96EF4AF4FD0A}" srcId="{18A105C9-7A77-41A0-8DE8-119847053C3D}" destId="{B5E22325-8E16-4AB5-88A6-641B5A279178}" srcOrd="0" destOrd="0" parTransId="{D8541566-B470-464A-BB55-2F8DCD4F325B}" sibTransId="{6EA52951-166F-4D38-AAD5-8AFF7B2AD27D}"/>
    <dgm:cxn modelId="{78BED125-977D-4F33-A511-1BF9D15B3D49}" srcId="{B5E22325-8E16-4AB5-88A6-641B5A279178}" destId="{10F1B430-A92A-4990-A735-A3C7C336D0A6}" srcOrd="1" destOrd="0" parTransId="{85F9E174-B341-48A0-8A72-E00439A83D67}" sibTransId="{9E0CD896-DB09-4E10-BCB3-830279E20352}"/>
    <dgm:cxn modelId="{6208FC55-BA90-4608-8207-AA4A4414DACB}" type="presOf" srcId="{FBDD0B68-34CC-4B08-89AD-90EB44434789}" destId="{67B1CA3E-661F-471A-878B-62ABA67BB38F}" srcOrd="0" destOrd="0" presId="urn:microsoft.com/office/officeart/2005/8/layout/hierarchy4"/>
    <dgm:cxn modelId="{4F661199-CAC7-4131-8013-1843963855A8}" type="presOf" srcId="{10F1B430-A92A-4990-A735-A3C7C336D0A6}" destId="{CD3F5507-71DE-469F-8C1B-FA3B8214DE9A}" srcOrd="0" destOrd="0" presId="urn:microsoft.com/office/officeart/2005/8/layout/hierarchy4"/>
    <dgm:cxn modelId="{B8EF4508-FC60-4A3D-8C28-BD449FB5EDD2}" type="presOf" srcId="{B5DC4915-8C4C-4B8A-B19C-AB1F228F579E}" destId="{47C88AEB-9709-41AF-A9FF-9BE6FBF16A1A}" srcOrd="0" destOrd="0" presId="urn:microsoft.com/office/officeart/2005/8/layout/hierarchy4"/>
    <dgm:cxn modelId="{6C7DF52A-FBC8-4AA4-95F6-33C5BC0C0339}" type="presOf" srcId="{1BA229BB-60A7-4973-AE34-2BEEA0B79B4B}" destId="{CFD0CBF4-DE08-47B9-B014-AFED4A2F7935}" srcOrd="0" destOrd="0" presId="urn:microsoft.com/office/officeart/2005/8/layout/hierarchy4"/>
    <dgm:cxn modelId="{C193FA11-1FF6-42B0-99EC-1E63F60B0BA3}" srcId="{B5E22325-8E16-4AB5-88A6-641B5A279178}" destId="{1BA229BB-60A7-4973-AE34-2BEEA0B79B4B}" srcOrd="2" destOrd="0" parTransId="{23D1FD04-DA70-46A1-821F-3D4033DF69B0}" sibTransId="{2B8ADF09-3F9C-4E46-92C0-59C000008DDF}"/>
    <dgm:cxn modelId="{E66C7D61-74B6-4802-8330-84E58A291D10}" srcId="{1BA229BB-60A7-4973-AE34-2BEEA0B79B4B}" destId="{B5DC4915-8C4C-4B8A-B19C-AB1F228F579E}" srcOrd="0" destOrd="0" parTransId="{68814CC4-97C2-4261-B6DB-CC566A3780A4}" sibTransId="{5C155244-0721-4EEE-93FE-652F3AD49D89}"/>
    <dgm:cxn modelId="{A8048269-E200-4422-B8EB-4336440D8C93}" type="presOf" srcId="{B5E22325-8E16-4AB5-88A6-641B5A279178}" destId="{923C6CE4-926B-4520-8433-F1E8BDB54BD0}" srcOrd="0" destOrd="0" presId="urn:microsoft.com/office/officeart/2005/8/layout/hierarchy4"/>
    <dgm:cxn modelId="{52EF30B9-3201-44B2-8FE6-D567FCB95DAA}" srcId="{10F1B430-A92A-4990-A735-A3C7C336D0A6}" destId="{FBDD0B68-34CC-4B08-89AD-90EB44434789}" srcOrd="1" destOrd="0" parTransId="{EDEA7C86-69D1-4FC6-9EBE-BF2D0CF3C2AE}" sibTransId="{53E8DD4C-8F0B-4184-BC19-B4E74C7CDF9F}"/>
    <dgm:cxn modelId="{CBACB92C-59DA-4313-BDEE-BB587073BBCD}" type="presOf" srcId="{E7B054C8-F516-49D1-8E35-30FAB9168305}" destId="{A71F8BD4-12F2-4768-B402-941DADFD51B8}" srcOrd="0" destOrd="0" presId="urn:microsoft.com/office/officeart/2005/8/layout/hierarchy4"/>
    <dgm:cxn modelId="{8572A3B8-450E-4186-8A3E-FEA9F1EBE95A}" srcId="{340994AE-4262-4C0D-A21B-DEA5F7E74C25}" destId="{1AE51789-766B-4473-9E48-ACF1C4115733}" srcOrd="0" destOrd="0" parTransId="{8F49B06F-768D-4412-A621-DEC7FCDE9EA9}" sibTransId="{82A783CA-14BD-45AA-B682-CF2E1D6FBF6B}"/>
    <dgm:cxn modelId="{7CEBF512-5192-4AD5-8702-E3A49EC66488}" type="presOf" srcId="{DD03F63C-DD6C-449B-80C0-05D6C5FF83A4}" destId="{67964EA4-7CC4-4157-AB2B-9E49A2340A6C}" srcOrd="0" destOrd="0" presId="urn:microsoft.com/office/officeart/2005/8/layout/hierarchy4"/>
    <dgm:cxn modelId="{9CF8F90D-C962-4B7F-8DE9-EE9B1E598636}" type="presOf" srcId="{1AE51789-766B-4473-9E48-ACF1C4115733}" destId="{556C8F35-2709-4DFE-923A-9E1DBB3ECC02}" srcOrd="0" destOrd="0" presId="urn:microsoft.com/office/officeart/2005/8/layout/hierarchy4"/>
    <dgm:cxn modelId="{32018AF6-98D1-4EB2-94E9-B325C8050CE2}" type="presOf" srcId="{340994AE-4262-4C0D-A21B-DEA5F7E74C25}" destId="{872B9694-EB6D-49F4-A3C3-D2C6F8453F8C}" srcOrd="0" destOrd="0" presId="urn:microsoft.com/office/officeart/2005/8/layout/hierarchy4"/>
    <dgm:cxn modelId="{B34B11B0-B4BF-4FF8-80FE-E27A34ABCD98}" type="presParOf" srcId="{33842579-382C-41D8-8589-F498B4D7DE5C}" destId="{B7CBECED-6029-4594-84E9-08F6FAB9D009}" srcOrd="0" destOrd="0" presId="urn:microsoft.com/office/officeart/2005/8/layout/hierarchy4"/>
    <dgm:cxn modelId="{3BBDA292-FB8B-4C0C-9D5D-A43D77368C1E}" type="presParOf" srcId="{B7CBECED-6029-4594-84E9-08F6FAB9D009}" destId="{923C6CE4-926B-4520-8433-F1E8BDB54BD0}" srcOrd="0" destOrd="0" presId="urn:microsoft.com/office/officeart/2005/8/layout/hierarchy4"/>
    <dgm:cxn modelId="{9060876D-50C2-4CF4-BCF1-A79BFC233D68}" type="presParOf" srcId="{B7CBECED-6029-4594-84E9-08F6FAB9D009}" destId="{E70D4434-7A08-48D6-9A1C-228BADB1325A}" srcOrd="1" destOrd="0" presId="urn:microsoft.com/office/officeart/2005/8/layout/hierarchy4"/>
    <dgm:cxn modelId="{112554B1-E857-40C6-BB2A-AF6C490330A2}" type="presParOf" srcId="{B7CBECED-6029-4594-84E9-08F6FAB9D009}" destId="{FB7485F5-CFCB-4012-BB75-C2CF65CF2FB8}" srcOrd="2" destOrd="0" presId="urn:microsoft.com/office/officeart/2005/8/layout/hierarchy4"/>
    <dgm:cxn modelId="{D50FF0CC-6EB4-473E-B353-A7A73444C24F}" type="presParOf" srcId="{FB7485F5-CFCB-4012-BB75-C2CF65CF2FB8}" destId="{C3C88030-14DE-41C5-8020-D213E558E8CB}" srcOrd="0" destOrd="0" presId="urn:microsoft.com/office/officeart/2005/8/layout/hierarchy4"/>
    <dgm:cxn modelId="{676E474D-37BD-49B4-8DC0-C0FB1C4D34B1}" type="presParOf" srcId="{C3C88030-14DE-41C5-8020-D213E558E8CB}" destId="{A71F8BD4-12F2-4768-B402-941DADFD51B8}" srcOrd="0" destOrd="0" presId="urn:microsoft.com/office/officeart/2005/8/layout/hierarchy4"/>
    <dgm:cxn modelId="{4F25960C-4C2D-4CDA-95DA-7F639734EC31}" type="presParOf" srcId="{C3C88030-14DE-41C5-8020-D213E558E8CB}" destId="{3D164371-CE9E-4FCE-A947-3AAE2358FE88}" srcOrd="1" destOrd="0" presId="urn:microsoft.com/office/officeart/2005/8/layout/hierarchy4"/>
    <dgm:cxn modelId="{055FF821-6308-4500-A4D3-B2C5A45BAE04}" type="presParOf" srcId="{FB7485F5-CFCB-4012-BB75-C2CF65CF2FB8}" destId="{BD41A6C7-B6A2-40F1-960F-3BAD8BFF0D86}" srcOrd="1" destOrd="0" presId="urn:microsoft.com/office/officeart/2005/8/layout/hierarchy4"/>
    <dgm:cxn modelId="{6BB94C1A-0737-4BFB-87B3-6D1A8FB9FC5B}" type="presParOf" srcId="{FB7485F5-CFCB-4012-BB75-C2CF65CF2FB8}" destId="{76AE6C4E-391D-45E8-89AA-CD8D7A7BF3D8}" srcOrd="2" destOrd="0" presId="urn:microsoft.com/office/officeart/2005/8/layout/hierarchy4"/>
    <dgm:cxn modelId="{A89FEFCA-453E-4D4D-9025-4D2862495706}" type="presParOf" srcId="{76AE6C4E-391D-45E8-89AA-CD8D7A7BF3D8}" destId="{CD3F5507-71DE-469F-8C1B-FA3B8214DE9A}" srcOrd="0" destOrd="0" presId="urn:microsoft.com/office/officeart/2005/8/layout/hierarchy4"/>
    <dgm:cxn modelId="{FE266E78-2A11-4AAC-8636-703D1CBEC4C5}" type="presParOf" srcId="{76AE6C4E-391D-45E8-89AA-CD8D7A7BF3D8}" destId="{72C52E9F-BD6D-4EBB-A66E-33A96F556204}" srcOrd="1" destOrd="0" presId="urn:microsoft.com/office/officeart/2005/8/layout/hierarchy4"/>
    <dgm:cxn modelId="{A470BB7A-DFFA-430E-9B87-6C5516C1FE7D}" type="presParOf" srcId="{76AE6C4E-391D-45E8-89AA-CD8D7A7BF3D8}" destId="{5353BD57-2D10-4DCB-BC16-D5E8CAE061C1}" srcOrd="2" destOrd="0" presId="urn:microsoft.com/office/officeart/2005/8/layout/hierarchy4"/>
    <dgm:cxn modelId="{B9378513-C2EE-46A7-BE1A-6FA22546BB89}" type="presParOf" srcId="{5353BD57-2D10-4DCB-BC16-D5E8CAE061C1}" destId="{C86A3EF4-F7E9-4E30-B6CA-3BD2F813B53D}" srcOrd="0" destOrd="0" presId="urn:microsoft.com/office/officeart/2005/8/layout/hierarchy4"/>
    <dgm:cxn modelId="{6A4D7E67-4F6F-44D1-9FBF-85F98AFD007B}" type="presParOf" srcId="{C86A3EF4-F7E9-4E30-B6CA-3BD2F813B53D}" destId="{872B9694-EB6D-49F4-A3C3-D2C6F8453F8C}" srcOrd="0" destOrd="0" presId="urn:microsoft.com/office/officeart/2005/8/layout/hierarchy4"/>
    <dgm:cxn modelId="{A0F40AB3-E98E-46D7-820F-F47BB011AABB}" type="presParOf" srcId="{C86A3EF4-F7E9-4E30-B6CA-3BD2F813B53D}" destId="{E0F41163-DACE-4A84-8CA7-F5F41825933C}" srcOrd="1" destOrd="0" presId="urn:microsoft.com/office/officeart/2005/8/layout/hierarchy4"/>
    <dgm:cxn modelId="{14CE124A-3A16-4513-86FD-4B2A673688A2}" type="presParOf" srcId="{C86A3EF4-F7E9-4E30-B6CA-3BD2F813B53D}" destId="{52EF9314-0576-4566-A951-D320213AFEAF}" srcOrd="2" destOrd="0" presId="urn:microsoft.com/office/officeart/2005/8/layout/hierarchy4"/>
    <dgm:cxn modelId="{190E8ABB-C6D8-4A36-B6AA-EBA036CDAA28}" type="presParOf" srcId="{52EF9314-0576-4566-A951-D320213AFEAF}" destId="{BDB4DF06-D32D-4FBE-99FF-868B0D6E4E1F}" srcOrd="0" destOrd="0" presId="urn:microsoft.com/office/officeart/2005/8/layout/hierarchy4"/>
    <dgm:cxn modelId="{7E5412AC-E910-4ACC-9A43-5EA77B2467F8}" type="presParOf" srcId="{BDB4DF06-D32D-4FBE-99FF-868B0D6E4E1F}" destId="{556C8F35-2709-4DFE-923A-9E1DBB3ECC02}" srcOrd="0" destOrd="0" presId="urn:microsoft.com/office/officeart/2005/8/layout/hierarchy4"/>
    <dgm:cxn modelId="{237177FF-463A-4AC4-A73F-E946494D5465}" type="presParOf" srcId="{BDB4DF06-D32D-4FBE-99FF-868B0D6E4E1F}" destId="{8EB56EFA-8087-423F-BA9E-2CBFB8474246}" srcOrd="1" destOrd="0" presId="urn:microsoft.com/office/officeart/2005/8/layout/hierarchy4"/>
    <dgm:cxn modelId="{D01D895F-0938-4148-B397-98A3192BBC80}" type="presParOf" srcId="{5353BD57-2D10-4DCB-BC16-D5E8CAE061C1}" destId="{0DFEE32D-247B-43BA-943D-29B4DFFE1794}" srcOrd="1" destOrd="0" presId="urn:microsoft.com/office/officeart/2005/8/layout/hierarchy4"/>
    <dgm:cxn modelId="{CF3EBC18-AEA9-49EA-ACC2-73098FAF4851}" type="presParOf" srcId="{5353BD57-2D10-4DCB-BC16-D5E8CAE061C1}" destId="{53B11894-886E-4AE9-9AA7-2503040D13DF}" srcOrd="2" destOrd="0" presId="urn:microsoft.com/office/officeart/2005/8/layout/hierarchy4"/>
    <dgm:cxn modelId="{33E47C21-1111-43FF-96BA-035FFBF50A4F}" type="presParOf" srcId="{53B11894-886E-4AE9-9AA7-2503040D13DF}" destId="{67B1CA3E-661F-471A-878B-62ABA67BB38F}" srcOrd="0" destOrd="0" presId="urn:microsoft.com/office/officeart/2005/8/layout/hierarchy4"/>
    <dgm:cxn modelId="{CCB500DA-191B-4380-AFF9-B3F382967AB9}" type="presParOf" srcId="{53B11894-886E-4AE9-9AA7-2503040D13DF}" destId="{75671BE8-A486-4E6D-A6C1-C7EEAA0CD63C}" srcOrd="1" destOrd="0" presId="urn:microsoft.com/office/officeart/2005/8/layout/hierarchy4"/>
    <dgm:cxn modelId="{897EBF5F-C821-40F1-B64E-BE8467F93335}" type="presParOf" srcId="{53B11894-886E-4AE9-9AA7-2503040D13DF}" destId="{7FAB7F16-8A0F-45B8-AF9B-2CEE7B8D270B}" srcOrd="2" destOrd="0" presId="urn:microsoft.com/office/officeart/2005/8/layout/hierarchy4"/>
    <dgm:cxn modelId="{F30DEFF7-3A74-4950-9BDF-BD07C517D786}" type="presParOf" srcId="{7FAB7F16-8A0F-45B8-AF9B-2CEE7B8D270B}" destId="{F986D236-C7FA-4ECD-B84B-1F56C6C2B257}" srcOrd="0" destOrd="0" presId="urn:microsoft.com/office/officeart/2005/8/layout/hierarchy4"/>
    <dgm:cxn modelId="{376B5A34-FD00-47D3-964B-BA45FECD97DF}" type="presParOf" srcId="{F986D236-C7FA-4ECD-B84B-1F56C6C2B257}" destId="{67964EA4-7CC4-4157-AB2B-9E49A2340A6C}" srcOrd="0" destOrd="0" presId="urn:microsoft.com/office/officeart/2005/8/layout/hierarchy4"/>
    <dgm:cxn modelId="{719C79EF-18B9-448D-BAD4-6A112970F589}" type="presParOf" srcId="{F986D236-C7FA-4ECD-B84B-1F56C6C2B257}" destId="{3A3289BA-77EF-482F-8DB6-394D316084ED}" srcOrd="1" destOrd="0" presId="urn:microsoft.com/office/officeart/2005/8/layout/hierarchy4"/>
    <dgm:cxn modelId="{09D98870-89F8-459D-8E12-54F690F1CA9A}" type="presParOf" srcId="{FB7485F5-CFCB-4012-BB75-C2CF65CF2FB8}" destId="{4AD69C5A-88A0-4AF8-9BA2-F3FF119D62CF}" srcOrd="3" destOrd="0" presId="urn:microsoft.com/office/officeart/2005/8/layout/hierarchy4"/>
    <dgm:cxn modelId="{3E8A3F11-CC22-4AC2-9E1E-DAA47ED12E4A}" type="presParOf" srcId="{FB7485F5-CFCB-4012-BB75-C2CF65CF2FB8}" destId="{725D799E-10E6-4D48-AC0D-9B2474342592}" srcOrd="4" destOrd="0" presId="urn:microsoft.com/office/officeart/2005/8/layout/hierarchy4"/>
    <dgm:cxn modelId="{343BB4CC-708C-4078-8683-D2A7580049A7}" type="presParOf" srcId="{725D799E-10E6-4D48-AC0D-9B2474342592}" destId="{CFD0CBF4-DE08-47B9-B014-AFED4A2F7935}" srcOrd="0" destOrd="0" presId="urn:microsoft.com/office/officeart/2005/8/layout/hierarchy4"/>
    <dgm:cxn modelId="{4E46B993-2AD6-4259-A436-0676C3E26075}" type="presParOf" srcId="{725D799E-10E6-4D48-AC0D-9B2474342592}" destId="{3244B542-2DD5-4BA1-AF7B-06A240FAF751}" srcOrd="1" destOrd="0" presId="urn:microsoft.com/office/officeart/2005/8/layout/hierarchy4"/>
    <dgm:cxn modelId="{62FFFB98-E015-4638-91DD-7B32F1E3CFB7}" type="presParOf" srcId="{725D799E-10E6-4D48-AC0D-9B2474342592}" destId="{671292C5-39E0-465C-B1FC-938A688104F3}" srcOrd="2" destOrd="0" presId="urn:microsoft.com/office/officeart/2005/8/layout/hierarchy4"/>
    <dgm:cxn modelId="{F0CC1548-23B8-41D3-865E-4F6565DC9C07}" type="presParOf" srcId="{671292C5-39E0-465C-B1FC-938A688104F3}" destId="{887C1672-4CA6-4C3C-8411-B13DAC3D4C19}" srcOrd="0" destOrd="0" presId="urn:microsoft.com/office/officeart/2005/8/layout/hierarchy4"/>
    <dgm:cxn modelId="{D93169A5-1748-4975-B0A7-428EBDEFBBC8}" type="presParOf" srcId="{887C1672-4CA6-4C3C-8411-B13DAC3D4C19}" destId="{47C88AEB-9709-41AF-A9FF-9BE6FBF16A1A}" srcOrd="0" destOrd="0" presId="urn:microsoft.com/office/officeart/2005/8/layout/hierarchy4"/>
    <dgm:cxn modelId="{4C9A7517-F5BC-4FD2-ABA3-F673C4EF73A3}" type="presParOf" srcId="{887C1672-4CA6-4C3C-8411-B13DAC3D4C19}" destId="{5891885E-E70D-4E52-9D5B-71E9FF1DCEA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C6CE4-926B-4520-8433-F1E8BDB54BD0}">
      <dsp:nvSpPr>
        <dsp:cNvPr id="0" name=""/>
        <dsp:cNvSpPr/>
      </dsp:nvSpPr>
      <dsp:spPr>
        <a:xfrm>
          <a:off x="4025" y="1830"/>
          <a:ext cx="8491575" cy="10916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Community</a:t>
          </a:r>
          <a:endParaRPr lang="en-US" sz="4700" kern="1200" dirty="0"/>
        </a:p>
      </dsp:txBody>
      <dsp:txXfrm>
        <a:off x="35999" y="33804"/>
        <a:ext cx="8427627" cy="1027736"/>
      </dsp:txXfrm>
    </dsp:sp>
    <dsp:sp modelId="{A71F8BD4-12F2-4768-B402-941DADFD51B8}">
      <dsp:nvSpPr>
        <dsp:cNvPr id="0" name=""/>
        <dsp:cNvSpPr/>
      </dsp:nvSpPr>
      <dsp:spPr>
        <a:xfrm>
          <a:off x="4025" y="1204026"/>
          <a:ext cx="2017001" cy="10916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Sponsors</a:t>
          </a:r>
          <a:endParaRPr lang="en-US" sz="3400" kern="1200" dirty="0"/>
        </a:p>
      </dsp:txBody>
      <dsp:txXfrm>
        <a:off x="35999" y="1236000"/>
        <a:ext cx="1953053" cy="1027736"/>
      </dsp:txXfrm>
    </dsp:sp>
    <dsp:sp modelId="{CD3F5507-71DE-469F-8C1B-FA3B8214DE9A}">
      <dsp:nvSpPr>
        <dsp:cNvPr id="0" name=""/>
        <dsp:cNvSpPr/>
      </dsp:nvSpPr>
      <dsp:spPr>
        <a:xfrm>
          <a:off x="2190455" y="1204026"/>
          <a:ext cx="4118716" cy="10916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Members</a:t>
          </a:r>
          <a:endParaRPr lang="en-US" sz="3400" kern="1200" dirty="0"/>
        </a:p>
      </dsp:txBody>
      <dsp:txXfrm>
        <a:off x="2222429" y="1236000"/>
        <a:ext cx="4054768" cy="1027736"/>
      </dsp:txXfrm>
    </dsp:sp>
    <dsp:sp modelId="{872B9694-EB6D-49F4-A3C3-D2C6F8453F8C}">
      <dsp:nvSpPr>
        <dsp:cNvPr id="0" name=""/>
        <dsp:cNvSpPr/>
      </dsp:nvSpPr>
      <dsp:spPr>
        <a:xfrm>
          <a:off x="2190455" y="2406222"/>
          <a:ext cx="2017001" cy="10916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Committees</a:t>
          </a:r>
          <a:endParaRPr lang="en-US" sz="2700" kern="1200" dirty="0"/>
        </a:p>
      </dsp:txBody>
      <dsp:txXfrm>
        <a:off x="2222429" y="2438196"/>
        <a:ext cx="1953053" cy="1027736"/>
      </dsp:txXfrm>
    </dsp:sp>
    <dsp:sp modelId="{556C8F35-2709-4DFE-923A-9E1DBB3ECC02}">
      <dsp:nvSpPr>
        <dsp:cNvPr id="0" name=""/>
        <dsp:cNvSpPr/>
      </dsp:nvSpPr>
      <dsp:spPr>
        <a:xfrm>
          <a:off x="3242603" y="3608419"/>
          <a:ext cx="2017001" cy="10916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Staff</a:t>
          </a:r>
          <a:endParaRPr lang="en-US" sz="2700" kern="1200" dirty="0"/>
        </a:p>
      </dsp:txBody>
      <dsp:txXfrm>
        <a:off x="3274577" y="3640393"/>
        <a:ext cx="1953053" cy="1027736"/>
      </dsp:txXfrm>
    </dsp:sp>
    <dsp:sp modelId="{67B1CA3E-661F-471A-878B-62ABA67BB38F}">
      <dsp:nvSpPr>
        <dsp:cNvPr id="0" name=""/>
        <dsp:cNvSpPr/>
      </dsp:nvSpPr>
      <dsp:spPr>
        <a:xfrm>
          <a:off x="4292170" y="2406222"/>
          <a:ext cx="2017001" cy="10916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Task Forces</a:t>
          </a:r>
          <a:endParaRPr lang="en-US" sz="2700" kern="1200" dirty="0"/>
        </a:p>
      </dsp:txBody>
      <dsp:txXfrm>
        <a:off x="4324144" y="2438196"/>
        <a:ext cx="1953053" cy="1027736"/>
      </dsp:txXfrm>
    </dsp:sp>
    <dsp:sp modelId="{67964EA4-7CC4-4157-AB2B-9E49A2340A6C}">
      <dsp:nvSpPr>
        <dsp:cNvPr id="0" name=""/>
        <dsp:cNvSpPr/>
      </dsp:nvSpPr>
      <dsp:spPr>
        <a:xfrm>
          <a:off x="6482625" y="3608419"/>
          <a:ext cx="2017001" cy="10916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Board of Directors</a:t>
          </a:r>
          <a:endParaRPr lang="en-US" sz="2700" kern="1200" dirty="0"/>
        </a:p>
      </dsp:txBody>
      <dsp:txXfrm>
        <a:off x="6514599" y="3640393"/>
        <a:ext cx="1953053" cy="1027736"/>
      </dsp:txXfrm>
    </dsp:sp>
    <dsp:sp modelId="{CFD0CBF4-DE08-47B9-B014-AFED4A2F7935}">
      <dsp:nvSpPr>
        <dsp:cNvPr id="0" name=""/>
        <dsp:cNvSpPr/>
      </dsp:nvSpPr>
      <dsp:spPr>
        <a:xfrm>
          <a:off x="6478599" y="1204026"/>
          <a:ext cx="2017001" cy="10916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Partners</a:t>
          </a:r>
          <a:endParaRPr lang="en-US" sz="3400" kern="1200" dirty="0"/>
        </a:p>
      </dsp:txBody>
      <dsp:txXfrm>
        <a:off x="6510573" y="1236000"/>
        <a:ext cx="1953053" cy="1027736"/>
      </dsp:txXfrm>
    </dsp:sp>
    <dsp:sp modelId="{47C88AEB-9709-41AF-A9FF-9BE6FBF16A1A}">
      <dsp:nvSpPr>
        <dsp:cNvPr id="0" name=""/>
        <dsp:cNvSpPr/>
      </dsp:nvSpPr>
      <dsp:spPr>
        <a:xfrm>
          <a:off x="6478599" y="2406222"/>
          <a:ext cx="2017001" cy="10916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Advisory Committee</a:t>
          </a:r>
          <a:endParaRPr lang="en-US" sz="2700" kern="1200" dirty="0"/>
        </a:p>
      </dsp:txBody>
      <dsp:txXfrm>
        <a:off x="6510573" y="2438196"/>
        <a:ext cx="1953053" cy="1027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32DAF4-FDD7-DB4E-BEA1-BAF20FA994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493139" cy="758952"/>
          </a:xfrm>
        </p:spPr>
        <p:txBody>
          <a:bodyPr vert="horz" anchor="b">
            <a:normAutofit/>
          </a:bodyPr>
          <a:lstStyle>
            <a:lvl1pPr>
              <a:defRPr lang="en-US" sz="3600" b="1" dirty="0"/>
            </a:lvl1pPr>
          </a:lstStyle>
          <a:p>
            <a:pPr lvl="0"/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NcCo</a:t>
            </a:r>
            <a:r>
              <a:rPr lang="en-US" dirty="0" smtClean="0"/>
              <a:t> Food Cluster – November 6,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 descr="NCFC 5Col Pos-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031" y="199547"/>
            <a:ext cx="934687" cy="1023772"/>
          </a:xfrm>
          <a:prstGeom prst="rect">
            <a:avLst/>
          </a:prstGeom>
        </p:spPr>
      </p:pic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6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r" defTabSz="914400" rtl="0" eaLnBrk="1" latinLnBrk="0" hangingPunct="1">
              <a:defRPr/>
            </a:pPr>
            <a:fld id="{6F398B19-068F-41AC-8F80-D7AE445DCAED}" type="slidenum">
              <a:rPr kumimoji="0" lang="en-US" altLang="en-US" sz="1200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>
                <a:defRPr/>
              </a:pPr>
              <a:t>‹#›</a:t>
            </a:fld>
            <a:endParaRPr kumimoji="0" lang="en-US" altLang="en-US" sz="12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90C4CEC-16D5-4229-B4DE-FDE9B679D7E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2"/>
          <p:cNvSpPr txBox="1">
            <a:spLocks/>
          </p:cNvSpPr>
          <p:nvPr userDrawn="1"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6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r" defTabSz="914400" rtl="0" eaLnBrk="1" latinLnBrk="0" hangingPunct="1">
              <a:defRPr/>
            </a:pPr>
            <a:fld id="{6F398B19-068F-41AC-8F80-D7AE445DCAED}" type="slidenum">
              <a:rPr kumimoji="0" lang="en-US" altLang="en-US" sz="1200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>
                <a:defRPr/>
              </a:pPr>
              <a:t>‹#›</a:t>
            </a:fld>
            <a:endParaRPr kumimoji="0" lang="en-US" altLang="en-US" sz="12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493139" cy="758952"/>
          </a:xfrm>
        </p:spPr>
        <p:txBody>
          <a:bodyPr vert="horz" anchor="b">
            <a:normAutofit/>
          </a:bodyPr>
          <a:lstStyle>
            <a:lvl1pPr>
              <a:defRPr lang="en-US" sz="3600" b="1" dirty="0"/>
            </a:lvl1pPr>
          </a:lstStyle>
          <a:p>
            <a:pPr lvl="0"/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8" name="Picture 7" descr="NCFC 5Col Pos-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031" y="199547"/>
            <a:ext cx="934687" cy="10237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6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r" defTabSz="914400" rtl="0" eaLnBrk="1" latinLnBrk="0" hangingPunct="1">
              <a:defRPr/>
            </a:pPr>
            <a:fld id="{6F398B19-068F-41AC-8F80-D7AE445DCAED}" type="slidenum">
              <a:rPr kumimoji="0" lang="en-US" altLang="en-US" sz="1200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>
                <a:defRPr/>
              </a:pPr>
              <a:t>‹#›</a:t>
            </a:fld>
            <a:endParaRPr kumimoji="0" lang="en-US" altLang="en-US" sz="12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90C4CEC-16D5-4229-B4DE-FDE9B679D7E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0C4CEC-16D5-4229-B4DE-FDE9B679D7E2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/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en-US" sz="3600" b="1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73445"/>
            <a:ext cx="6400800" cy="1150373"/>
          </a:xfrm>
        </p:spPr>
        <p:txBody>
          <a:bodyPr/>
          <a:lstStyle/>
          <a:p>
            <a:r>
              <a:rPr lang="en-US" dirty="0" smtClean="0"/>
              <a:t>Public and membership Meeting</a:t>
            </a:r>
          </a:p>
          <a:p>
            <a:r>
              <a:rPr lang="en-US" dirty="0" smtClean="0"/>
              <a:t>November 6,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Let’s celebrate – </a:t>
            </a:r>
            <a:br>
              <a:rPr lang="en-US" sz="4800" dirty="0" smtClean="0"/>
            </a:br>
            <a:r>
              <a:rPr lang="en-US" sz="4800" dirty="0" smtClean="0"/>
              <a:t>then get to work!</a:t>
            </a:r>
            <a:endParaRPr lang="en-US" sz="4800" dirty="0"/>
          </a:p>
        </p:txBody>
      </p:sp>
      <p:pic>
        <p:nvPicPr>
          <p:cNvPr id="4" name="Picture 3" descr="NCFC 5Col Pos-01 (2)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230" y="2654091"/>
            <a:ext cx="3797808" cy="227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1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Impact Project Prioritization Tool</a:t>
            </a:r>
            <a:endParaRPr lang="en-US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152401" y="4043736"/>
            <a:ext cx="8841697" cy="1877379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Intuitive assessment </a:t>
            </a:r>
            <a:r>
              <a:rPr lang="en-US" dirty="0"/>
              <a:t>tool </a:t>
            </a:r>
            <a:r>
              <a:rPr lang="en-US" dirty="0" smtClean="0"/>
              <a:t>automatically rolls </a:t>
            </a:r>
            <a:r>
              <a:rPr lang="en-US" dirty="0"/>
              <a:t>up </a:t>
            </a:r>
            <a:r>
              <a:rPr lang="en-US" dirty="0" smtClean="0"/>
              <a:t>weighted results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Tool includes built-in, step-by-step </a:t>
            </a:r>
            <a:r>
              <a:rPr lang="en-US" dirty="0"/>
              <a:t>walk-through </a:t>
            </a:r>
            <a:r>
              <a:rPr lang="en-US" dirty="0" smtClean="0"/>
              <a:t>of the process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262086"/>
              </p:ext>
            </p:extLst>
          </p:nvPr>
        </p:nvGraphicFramePr>
        <p:xfrm>
          <a:off x="152401" y="1761066"/>
          <a:ext cx="8683753" cy="2115049"/>
        </p:xfrm>
        <a:graphic>
          <a:graphicData uri="http://schemas.openxmlformats.org/drawingml/2006/table">
            <a:tbl>
              <a:tblPr/>
              <a:tblGrid>
                <a:gridCol w="1077754"/>
                <a:gridCol w="1030276"/>
                <a:gridCol w="883093"/>
                <a:gridCol w="956685"/>
                <a:gridCol w="716125"/>
                <a:gridCol w="669970"/>
                <a:gridCol w="669970"/>
                <a:gridCol w="669970"/>
                <a:gridCol w="669970"/>
                <a:gridCol w="669970"/>
                <a:gridCol w="669970"/>
              </a:tblGrid>
              <a:tr h="486063"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6660" marR="6660" marT="6656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Economic Impact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Broader Public Benefits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Feasibility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11263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Selection Criteria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Small Farms and Food Biz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Invest in Food System </a:t>
                      </a: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Infra-structure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Verdana"/>
                      </a:endParaRP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Public Spaces in Food Production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Health Food Access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Environmental Implications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Conserve Farm and Ranch Lands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Potential Effectiveness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Resources - Financial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Resources - People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Weight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3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Weighting Scale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5%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20%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10%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20%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10%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15%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10%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5%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5%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100%</a:t>
                      </a:r>
                    </a:p>
                  </a:txBody>
                  <a:tcPr marL="6660" marR="6660" marT="6656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142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653528" cy="758952"/>
          </a:xfrm>
        </p:spPr>
        <p:txBody>
          <a:bodyPr/>
          <a:lstStyle/>
          <a:p>
            <a:r>
              <a:rPr lang="en-US" dirty="0" smtClean="0"/>
              <a:t>Prioritized High Impact Projects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576298"/>
              </p:ext>
            </p:extLst>
          </p:nvPr>
        </p:nvGraphicFramePr>
        <p:xfrm>
          <a:off x="301752" y="1544357"/>
          <a:ext cx="8178802" cy="4358639"/>
        </p:xfrm>
        <a:graphic>
          <a:graphicData uri="http://schemas.openxmlformats.org/drawingml/2006/table">
            <a:tbl>
              <a:tblPr/>
              <a:tblGrid>
                <a:gridCol w="3325190"/>
                <a:gridCol w="1213403"/>
                <a:gridCol w="1213403"/>
                <a:gridCol w="1213403"/>
                <a:gridCol w="1213403"/>
              </a:tblGrid>
              <a:tr h="280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Projects &amp; Initiatives</a:t>
                      </a:r>
                    </a:p>
                  </a:txBody>
                  <a:tcPr marL="84029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Project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Economic Impact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Broader Public Benefits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Feasibility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210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Support for Food Access-Growing Project, FoCo Cafe</a:t>
                      </a:r>
                    </a:p>
                  </a:txBody>
                  <a:tcPr marL="84029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6.2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Ag Enterprise Zones</a:t>
                      </a:r>
                    </a:p>
                  </a:txBody>
                  <a:tcPr marL="84029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6.1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Winter Markets</a:t>
                      </a:r>
                    </a:p>
                  </a:txBody>
                  <a:tcPr marL="84029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6.0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Community Action Alerts</a:t>
                      </a:r>
                    </a:p>
                  </a:txBody>
                  <a:tcPr marL="84029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5.9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Land leases to beginning/specialty crop farmers</a:t>
                      </a:r>
                    </a:p>
                  </a:txBody>
                  <a:tcPr marL="84029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5.9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3.0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Farm Incubator with City</a:t>
                      </a:r>
                    </a:p>
                  </a:txBody>
                  <a:tcPr marL="84029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Community Market</a:t>
                      </a:r>
                    </a:p>
                  </a:txBody>
                  <a:tcPr marL="84029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0.9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Urban zoning for food production</a:t>
                      </a:r>
                    </a:p>
                  </a:txBody>
                  <a:tcPr marL="84029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Processing kitchen</a:t>
                      </a:r>
                    </a:p>
                  </a:txBody>
                  <a:tcPr marL="84029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4.8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Verdana"/>
                        </a:rPr>
                        <a:t>Tax deductions for Food Donations</a:t>
                      </a:r>
                    </a:p>
                  </a:txBody>
                  <a:tcPr marL="84029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4.4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3366"/>
                          </a:solidFill>
                          <a:effectLst/>
                          <a:latin typeface="Century Gothic"/>
                        </a:rPr>
                        <a:t>1.4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43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24" y="709449"/>
            <a:ext cx="8607082" cy="4833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74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Local Policy: Where have we been?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Ft Collins Urban Ag Phase I: 2012-2013</a:t>
            </a:r>
          </a:p>
          <a:p>
            <a:pPr lvl="1"/>
            <a:r>
              <a:rPr lang="en-US" dirty="0" smtClean="0"/>
              <a:t>Allowed Urban Ag in all zone districts, allowed farmers markets in more districts, and animals in more districts (chickens/ducks scaled per lot, updated bee regulations, added goat licenses) </a:t>
            </a:r>
          </a:p>
          <a:p>
            <a:r>
              <a:rPr lang="en-US" dirty="0" smtClean="0"/>
              <a:t>Ft Collins Urban Ag Phase II: 2013-2014</a:t>
            </a:r>
          </a:p>
          <a:p>
            <a:pPr lvl="1"/>
            <a:r>
              <a:rPr lang="en-US" dirty="0" smtClean="0"/>
              <a:t>City Council adopted regulations exempting Hoop Houses from building permit requirements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623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Policy: Where have we been?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Level Bills Legislative Session 2014</a:t>
            </a:r>
          </a:p>
          <a:p>
            <a:pPr lvl="1">
              <a:defRPr/>
            </a:pPr>
            <a:r>
              <a:rPr lang="en-US" sz="3000" dirty="0" smtClean="0"/>
              <a:t>Tax Credit for Donating Food</a:t>
            </a:r>
          </a:p>
          <a:p>
            <a:pPr lvl="2">
              <a:defRPr/>
            </a:pPr>
            <a:r>
              <a:rPr lang="en-US" dirty="0" smtClean="0"/>
              <a:t>HB 14-1119: 25% Tax Credit</a:t>
            </a:r>
          </a:p>
          <a:p>
            <a:pPr lvl="1">
              <a:defRPr/>
            </a:pPr>
            <a:r>
              <a:rPr lang="en-US" sz="3000" dirty="0" smtClean="0"/>
              <a:t>Eligibility Age School Protection Program </a:t>
            </a:r>
          </a:p>
          <a:p>
            <a:pPr lvl="2">
              <a:defRPr/>
            </a:pPr>
            <a:r>
              <a:rPr lang="en-US" dirty="0" smtClean="0"/>
              <a:t>HB 14-1156: Access to healthy lunch </a:t>
            </a:r>
          </a:p>
          <a:p>
            <a:pPr lvl="1">
              <a:defRPr/>
            </a:pPr>
            <a:r>
              <a:rPr lang="en-US" sz="3000" dirty="0" smtClean="0"/>
              <a:t>Greenhouse and Nurseries </a:t>
            </a:r>
          </a:p>
          <a:p>
            <a:pPr lvl="2">
              <a:defRPr/>
            </a:pPr>
            <a:r>
              <a:rPr lang="en-US" dirty="0" smtClean="0"/>
              <a:t>SB14-043: Reclassification of structures used to grow food on residential lots</a:t>
            </a:r>
          </a:p>
        </p:txBody>
      </p:sp>
    </p:spTree>
    <p:extLst>
      <p:ext uri="{BB962C8B-B14F-4D97-AF65-F5344CB8AC3E}">
        <p14:creationId xmlns:p14="http://schemas.microsoft.com/office/powerpoint/2010/main" val="233027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Nat’l Policy: Where have we been?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White House Task Force</a:t>
            </a:r>
          </a:p>
          <a:p>
            <a:pPr lvl="1"/>
            <a:r>
              <a:rPr lang="en-US" dirty="0" smtClean="0"/>
              <a:t>April/May 2014: Solicited community feedback on local food systems for Ft Collins Mayor </a:t>
            </a:r>
            <a:r>
              <a:rPr lang="en-US" dirty="0" err="1" smtClean="0"/>
              <a:t>Weitkunat</a:t>
            </a:r>
            <a:r>
              <a:rPr lang="en-US" dirty="0" smtClean="0"/>
              <a:t>, presented to the White House Climate Preparedness and Resiliency Task Force</a:t>
            </a:r>
          </a:p>
          <a:p>
            <a:r>
              <a:rPr lang="en-US" dirty="0" smtClean="0"/>
              <a:t>Let’s Move!</a:t>
            </a:r>
          </a:p>
          <a:p>
            <a:pPr lvl="1"/>
            <a:r>
              <a:rPr lang="en-US" dirty="0" smtClean="0"/>
              <a:t>Worked with Ft Collins City Staff on the Let’s Move Town and Cities Initiative</a:t>
            </a:r>
          </a:p>
          <a:p>
            <a:pPr lvl="1"/>
            <a:r>
              <a:rPr lang="en-US" dirty="0" smtClean="0"/>
              <a:t>Sept 2014: Fort Collins recognized as the #1 City in the nation in promoting healthy living! </a:t>
            </a:r>
          </a:p>
        </p:txBody>
      </p:sp>
    </p:spTree>
    <p:extLst>
      <p:ext uri="{BB962C8B-B14F-4D97-AF65-F5344CB8AC3E}">
        <p14:creationId xmlns:p14="http://schemas.microsoft.com/office/powerpoint/2010/main" val="1111640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Policy: Where</a:t>
            </a:r>
            <a:r>
              <a:rPr lang="en-US" baseline="0" dirty="0" smtClean="0"/>
              <a:t> are we going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Strategic Outlook - 4 theme areas</a:t>
            </a:r>
          </a:p>
          <a:p>
            <a:pPr lvl="1"/>
            <a:r>
              <a:rPr lang="en-US" dirty="0" smtClean="0"/>
              <a:t>Production</a:t>
            </a:r>
          </a:p>
          <a:p>
            <a:pPr lvl="2"/>
            <a:r>
              <a:rPr lang="en-US" dirty="0" smtClean="0"/>
              <a:t>Ex) Farm Preservation</a:t>
            </a:r>
          </a:p>
          <a:p>
            <a:pPr lvl="3"/>
            <a:r>
              <a:rPr lang="en-US" dirty="0" smtClean="0"/>
              <a:t>Enterprise Zones /Ag Incentive Bill</a:t>
            </a:r>
          </a:p>
          <a:p>
            <a:pPr lvl="1"/>
            <a:r>
              <a:rPr lang="en-US" dirty="0" smtClean="0"/>
              <a:t>Distribution</a:t>
            </a:r>
          </a:p>
          <a:p>
            <a:pPr lvl="2"/>
            <a:r>
              <a:rPr lang="en-US" dirty="0" smtClean="0"/>
              <a:t>Ex) Schools/Institutions: Food to Farm Pilot</a:t>
            </a:r>
          </a:p>
          <a:p>
            <a:pPr lvl="1"/>
            <a:r>
              <a:rPr lang="en-US" dirty="0" smtClean="0"/>
              <a:t>Consumption</a:t>
            </a:r>
          </a:p>
          <a:p>
            <a:pPr lvl="2"/>
            <a:r>
              <a:rPr lang="en-US" dirty="0" smtClean="0"/>
              <a:t>Ex) Double SNAP at Farmers Markets </a:t>
            </a:r>
          </a:p>
          <a:p>
            <a:pPr lvl="1"/>
            <a:r>
              <a:rPr lang="en-US" dirty="0" smtClean="0"/>
              <a:t>Waste/Recycling </a:t>
            </a:r>
          </a:p>
          <a:p>
            <a:pPr lvl="2"/>
            <a:r>
              <a:rPr lang="en-US" dirty="0" smtClean="0"/>
              <a:t>Ex) Year round composting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1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Upcoming Community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69103"/>
            <a:ext cx="8503920" cy="49727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Fermenting Fun with the Food Co-op</a:t>
            </a:r>
          </a:p>
          <a:p>
            <a:pPr lvl="1"/>
            <a:r>
              <a:rPr lang="en-US" dirty="0" smtClean="0"/>
              <a:t>Tues Nov 11, 6-8pm, Northside Center</a:t>
            </a:r>
          </a:p>
          <a:p>
            <a:r>
              <a:rPr lang="en-US" dirty="0" smtClean="0"/>
              <a:t>Fort Collins Foodie Walk!</a:t>
            </a:r>
          </a:p>
          <a:p>
            <a:pPr lvl="1"/>
            <a:r>
              <a:rPr lang="en-US" dirty="0" smtClean="0"/>
              <a:t>Old Town Fort Collins, Friday Nov 21, 5-9pm</a:t>
            </a:r>
          </a:p>
          <a:p>
            <a:r>
              <a:rPr lang="en-US" dirty="0" smtClean="0"/>
              <a:t>PSD Turkey Round Up </a:t>
            </a:r>
            <a:r>
              <a:rPr lang="en-US" sz="2800" dirty="0" smtClean="0"/>
              <a:t>benefiting</a:t>
            </a:r>
            <a:r>
              <a:rPr lang="en-US" dirty="0" smtClean="0"/>
              <a:t> the Food Bank of Larimer County</a:t>
            </a:r>
          </a:p>
          <a:p>
            <a:pPr lvl="1"/>
            <a:r>
              <a:rPr lang="en-US" dirty="0" smtClean="0"/>
              <a:t>Weds Nov 19, 8am-4pm</a:t>
            </a:r>
          </a:p>
          <a:p>
            <a:r>
              <a:rPr lang="en-US" dirty="0" smtClean="0"/>
              <a:t>Local Farmers &amp; Producers Focus Group</a:t>
            </a:r>
          </a:p>
          <a:p>
            <a:pPr lvl="1"/>
            <a:r>
              <a:rPr lang="en-US" dirty="0" smtClean="0"/>
              <a:t>Tues </a:t>
            </a:r>
            <a:r>
              <a:rPr lang="en-US" dirty="0"/>
              <a:t>N</a:t>
            </a:r>
            <a:r>
              <a:rPr lang="en-US" dirty="0" smtClean="0"/>
              <a:t>ov 25, 5-7pm, Community Room 215 N Mason</a:t>
            </a:r>
          </a:p>
          <a:p>
            <a:r>
              <a:rPr lang="en-US" dirty="0" smtClean="0"/>
              <a:t>COLORADO GIVES DAY: </a:t>
            </a:r>
            <a:r>
              <a:rPr lang="en-US" sz="3000" dirty="0" smtClean="0"/>
              <a:t>Tues Dec 9</a:t>
            </a:r>
          </a:p>
        </p:txBody>
      </p:sp>
      <p:pic>
        <p:nvPicPr>
          <p:cNvPr id="4" name="Picture 3" descr="NCFC 5Col Pos-0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91" y="228600"/>
            <a:ext cx="1041261" cy="114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96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4/4a/Apple_orchard_in_Marlboro,_New_York_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02" y="228600"/>
            <a:ext cx="8847204" cy="613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</a:t>
            </a:r>
            <a:r>
              <a:rPr lang="en-US" sz="4000" baseline="0" dirty="0" smtClean="0"/>
              <a:t> we 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1" y="2250447"/>
            <a:ext cx="8270749" cy="381050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Up to now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Volunteer organized, staff supported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To make a real impact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Staff organized, volunteer powered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Broad based member/partner/board involvement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7002" y="6099048"/>
            <a:ext cx="819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Wikimedia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32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15" y="160734"/>
            <a:ext cx="7358063" cy="775767"/>
          </a:xfrm>
        </p:spPr>
        <p:txBody>
          <a:bodyPr lIns="64291" tIns="32146" rIns="64291" bIns="32146"/>
          <a:lstStyle/>
          <a:p>
            <a:pPr>
              <a:defRPr/>
            </a:pPr>
            <a:r>
              <a:rPr lang="en-US" dirty="0" smtClean="0"/>
              <a:t>Organizational Structure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2804815"/>
              </p:ext>
            </p:extLst>
          </p:nvPr>
        </p:nvGraphicFramePr>
        <p:xfrm>
          <a:off x="335279" y="1544320"/>
          <a:ext cx="8499627" cy="4701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1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r>
              <a:rPr lang="en-US" baseline="0" dirty="0" smtClean="0"/>
              <a:t> of tonight’s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we’re here</a:t>
            </a:r>
          </a:p>
          <a:p>
            <a:r>
              <a:rPr lang="en-US" dirty="0" smtClean="0"/>
              <a:t>What you told us</a:t>
            </a:r>
          </a:p>
          <a:p>
            <a:r>
              <a:rPr lang="en-US" dirty="0" smtClean="0"/>
              <a:t>What we’ve accomplished</a:t>
            </a:r>
          </a:p>
          <a:p>
            <a:r>
              <a:rPr lang="en-US" dirty="0" smtClean="0"/>
              <a:t>Projects we’re working on</a:t>
            </a:r>
          </a:p>
          <a:p>
            <a:r>
              <a:rPr lang="en-US" dirty="0" smtClean="0"/>
              <a:t>Where we are now</a:t>
            </a:r>
          </a:p>
          <a:p>
            <a:r>
              <a:rPr lang="en-US" baseline="0" dirty="0" smtClean="0"/>
              <a:t>What’s next</a:t>
            </a:r>
          </a:p>
          <a:p>
            <a:r>
              <a:rPr lang="en-US" baseline="0" dirty="0" smtClean="0"/>
              <a:t>How you can help</a:t>
            </a:r>
          </a:p>
        </p:txBody>
      </p:sp>
    </p:spTree>
    <p:extLst>
      <p:ext uri="{BB962C8B-B14F-4D97-AF65-F5344CB8AC3E}">
        <p14:creationId xmlns:p14="http://schemas.microsoft.com/office/powerpoint/2010/main" val="370740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4291" tIns="32146" rIns="64291" bIns="32146"/>
          <a:lstStyle/>
          <a:p>
            <a:pPr>
              <a:defRPr/>
            </a:pPr>
            <a:r>
              <a:rPr lang="en-US" dirty="0" smtClean="0"/>
              <a:t>Board and Advisory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3440"/>
          </a:xfrm>
        </p:spPr>
        <p:txBody>
          <a:bodyPr lIns="64291" tIns="32146" rIns="64291" bIns="32146">
            <a:normAutofit fontScale="85000" lnSpcReduction="20000"/>
          </a:bodyPr>
          <a:lstStyle/>
          <a:p>
            <a:pPr>
              <a:spcBef>
                <a:spcPts val="844"/>
              </a:spcBef>
              <a:defRPr/>
            </a:pPr>
            <a:r>
              <a:rPr lang="en-US" dirty="0"/>
              <a:t>Board of Directors </a:t>
            </a:r>
            <a:r>
              <a:rPr lang="en-US" dirty="0" smtClean="0"/>
              <a:t>- $3,000</a:t>
            </a:r>
            <a:endParaRPr lang="en-US" dirty="0"/>
          </a:p>
          <a:p>
            <a:pPr lvl="1">
              <a:spcBef>
                <a:spcPts val="844"/>
              </a:spcBef>
              <a:defRPr/>
            </a:pPr>
            <a:r>
              <a:rPr lang="en-US" sz="3200" dirty="0" smtClean="0"/>
              <a:t>Provide leadership of high-impact food system projects</a:t>
            </a:r>
          </a:p>
          <a:p>
            <a:pPr lvl="1">
              <a:spcBef>
                <a:spcPts val="844"/>
              </a:spcBef>
              <a:defRPr/>
            </a:pPr>
            <a:r>
              <a:rPr lang="en-US" sz="3200" dirty="0" smtClean="0"/>
              <a:t>Secure and allocate resources for greater economic development and social impact </a:t>
            </a:r>
          </a:p>
          <a:p>
            <a:pPr lvl="1">
              <a:spcBef>
                <a:spcPts val="844"/>
              </a:spcBef>
              <a:defRPr/>
            </a:pPr>
            <a:r>
              <a:rPr lang="en-US" sz="3200" dirty="0" smtClean="0"/>
              <a:t>Guide the strategic direction of the NCFC</a:t>
            </a:r>
          </a:p>
          <a:p>
            <a:pPr lvl="1">
              <a:spcBef>
                <a:spcPts val="844"/>
              </a:spcBef>
              <a:defRPr/>
            </a:pPr>
            <a:endParaRPr lang="en-US" sz="3200" dirty="0" smtClean="0"/>
          </a:p>
          <a:p>
            <a:pPr>
              <a:spcBef>
                <a:spcPts val="844"/>
              </a:spcBef>
              <a:defRPr/>
            </a:pPr>
            <a:r>
              <a:rPr lang="en-US" dirty="0" smtClean="0"/>
              <a:t>Advisory Committee - must be a Partner to serve </a:t>
            </a:r>
            <a:endParaRPr lang="en-US" dirty="0"/>
          </a:p>
          <a:p>
            <a:pPr lvl="1">
              <a:spcBef>
                <a:spcPts val="844"/>
              </a:spcBef>
              <a:defRPr/>
            </a:pPr>
            <a:r>
              <a:rPr lang="en-US" sz="3200" dirty="0" smtClean="0"/>
              <a:t>Contribute to the Food Cluster’s scope and projects</a:t>
            </a:r>
          </a:p>
          <a:p>
            <a:pPr lvl="1">
              <a:spcBef>
                <a:spcPts val="844"/>
              </a:spcBef>
              <a:defRPr/>
            </a:pPr>
            <a:r>
              <a:rPr lang="en-US" sz="3200" dirty="0" smtClean="0"/>
              <a:t>Influence public policy decisions</a:t>
            </a:r>
          </a:p>
          <a:p>
            <a:pPr lvl="1">
              <a:spcBef>
                <a:spcPts val="844"/>
              </a:spcBef>
              <a:defRPr/>
            </a:pPr>
            <a:r>
              <a:rPr lang="en-US" sz="3200" dirty="0" smtClean="0"/>
              <a:t>Inform the NCFC of resources and opportunities</a:t>
            </a:r>
          </a:p>
          <a:p>
            <a:pPr lvl="1">
              <a:spcBef>
                <a:spcPts val="844"/>
              </a:spcBef>
              <a:defRPr/>
            </a:pPr>
            <a:r>
              <a:rPr lang="en-US" sz="3200" dirty="0" smtClean="0"/>
              <a:t>Network with other food system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4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4291" tIns="32146" rIns="64291" bIns="32146"/>
          <a:lstStyle/>
          <a:p>
            <a:pPr>
              <a:defRPr/>
            </a:pPr>
            <a:r>
              <a:rPr lang="en-US" dirty="0" smtClean="0"/>
              <a:t>Cluster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lIns="64291" tIns="32146" rIns="64291" bIns="32146">
            <a:normAutofit/>
          </a:bodyPr>
          <a:lstStyle/>
          <a:p>
            <a:pPr>
              <a:defRPr/>
            </a:pPr>
            <a:r>
              <a:rPr lang="en-US" sz="2800" dirty="0" smtClean="0"/>
              <a:t>Comprised of individuals</a:t>
            </a:r>
            <a:r>
              <a:rPr lang="en-US" sz="2800" dirty="0"/>
              <a:t>, organizations, businesses</a:t>
            </a:r>
          </a:p>
          <a:p>
            <a:pPr>
              <a:defRPr/>
            </a:pPr>
            <a:r>
              <a:rPr lang="en-US" sz="2800" dirty="0" smtClean="0"/>
              <a:t>Collaborate formally on high impact projects</a:t>
            </a:r>
          </a:p>
          <a:p>
            <a:pPr>
              <a:defRPr/>
            </a:pPr>
            <a:r>
              <a:rPr lang="en-US" sz="2800" dirty="0" smtClean="0"/>
              <a:t>Network and socialize at events </a:t>
            </a:r>
          </a:p>
          <a:p>
            <a:pPr>
              <a:defRPr/>
            </a:pPr>
            <a:r>
              <a:rPr lang="en-US" sz="2800" dirty="0" smtClean="0"/>
              <a:t>Eligible to serve on the Advisory Committee </a:t>
            </a:r>
          </a:p>
          <a:p>
            <a:pPr>
              <a:defRPr/>
            </a:pPr>
            <a:r>
              <a:rPr lang="en-US" sz="2800" dirty="0" smtClean="0"/>
              <a:t>Promotional use of Food Cluster logo</a:t>
            </a:r>
          </a:p>
          <a:p>
            <a:pPr>
              <a:defRPr/>
            </a:pPr>
            <a:r>
              <a:rPr lang="en-US" sz="2800" dirty="0" smtClean="0"/>
              <a:t>Promotion of organization or business and events</a:t>
            </a:r>
            <a:endParaRPr lang="en-US" sz="2800" dirty="0"/>
          </a:p>
        </p:txBody>
      </p:sp>
      <p:pic>
        <p:nvPicPr>
          <p:cNvPr id="5939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09" y="4645299"/>
            <a:ext cx="7839821" cy="15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29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4291" tIns="32146" rIns="64291" bIns="32146"/>
          <a:lstStyle/>
          <a:p>
            <a:pPr>
              <a:defRPr/>
            </a:pPr>
            <a:r>
              <a:rPr lang="en-US" dirty="0" smtClean="0"/>
              <a:t>Cluster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4291" tIns="32146" rIns="64291" bIns="32146"/>
          <a:lstStyle/>
          <a:p>
            <a:pPr>
              <a:defRPr/>
            </a:pPr>
            <a:r>
              <a:rPr lang="en-US" dirty="0" smtClean="0"/>
              <a:t>Stay informed with a monthly newsletter</a:t>
            </a:r>
          </a:p>
          <a:p>
            <a:pPr>
              <a:defRPr/>
            </a:pPr>
            <a:r>
              <a:rPr lang="en-US" dirty="0" smtClean="0"/>
              <a:t>Invitations to public meetings and events</a:t>
            </a:r>
          </a:p>
          <a:p>
            <a:pPr>
              <a:defRPr/>
            </a:pPr>
            <a:r>
              <a:rPr lang="en-US" dirty="0" smtClean="0"/>
              <a:t>Outlet for community development and service opportunities</a:t>
            </a:r>
          </a:p>
          <a:p>
            <a:pPr>
              <a:defRPr/>
            </a:pPr>
            <a:r>
              <a:rPr lang="en-US" dirty="0" smtClean="0"/>
              <a:t>$50 annually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8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76992"/>
          </a:xfrm>
        </p:spPr>
        <p:txBody>
          <a:bodyPr>
            <a:normAutofit/>
          </a:bodyPr>
          <a:lstStyle/>
          <a:p>
            <a:r>
              <a:rPr lang="en-US" dirty="0" smtClean="0"/>
              <a:t>Raise $50k additional funds by end of 2014</a:t>
            </a:r>
          </a:p>
          <a:p>
            <a:pPr lvl="1"/>
            <a:r>
              <a:rPr lang="en-US" dirty="0" smtClean="0"/>
              <a:t>Match $30k</a:t>
            </a:r>
            <a:r>
              <a:rPr lang="en-US" baseline="0" dirty="0" smtClean="0"/>
              <a:t> from City of Fort Collins</a:t>
            </a:r>
          </a:p>
          <a:p>
            <a:pPr lvl="1"/>
            <a:r>
              <a:rPr lang="en-US" baseline="0" dirty="0" smtClean="0"/>
              <a:t>$10k from </a:t>
            </a:r>
            <a:r>
              <a:rPr lang="en-US" baseline="0" dirty="0" err="1" smtClean="0"/>
              <a:t>CanDo</a:t>
            </a:r>
            <a:endParaRPr lang="en-US" baseline="0" dirty="0" smtClean="0"/>
          </a:p>
          <a:p>
            <a:pPr lvl="1"/>
            <a:r>
              <a:rPr lang="en-US" dirty="0" smtClean="0"/>
              <a:t>Significant in-kind donations</a:t>
            </a:r>
          </a:p>
          <a:p>
            <a:r>
              <a:rPr lang="en-US" baseline="0" dirty="0" smtClean="0"/>
              <a:t>Hire Executive</a:t>
            </a:r>
            <a:r>
              <a:rPr lang="en-US" dirty="0" smtClean="0"/>
              <a:t> D</a:t>
            </a:r>
            <a:r>
              <a:rPr lang="en-US" baseline="0" dirty="0" smtClean="0"/>
              <a:t>irector beginning of 2015</a:t>
            </a:r>
          </a:p>
          <a:p>
            <a:pPr lvl="1"/>
            <a:r>
              <a:rPr lang="en-US" dirty="0" smtClean="0"/>
              <a:t>Coordinator through end of year</a:t>
            </a:r>
          </a:p>
          <a:p>
            <a:pPr lvl="1"/>
            <a:r>
              <a:rPr lang="en-US" dirty="0" smtClean="0"/>
              <a:t>Need dedicated effort to make impact we need</a:t>
            </a:r>
          </a:p>
          <a:p>
            <a:r>
              <a:rPr lang="en-US" dirty="0" smtClean="0"/>
              <a:t>Grow Board, Advisory Committee</a:t>
            </a:r>
          </a:p>
          <a:p>
            <a:pPr lvl="1"/>
            <a:r>
              <a:rPr lang="en-US" dirty="0" smtClean="0"/>
              <a:t>Help direct and fund the organization to succeed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6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0"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Become a founding member</a:t>
            </a:r>
            <a:r>
              <a:rPr kumimoji="0"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kumimoji="0"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</a:t>
            </a:r>
          </a:p>
          <a:p>
            <a:endParaRPr lang="en-US" dirty="0"/>
          </a:p>
          <a:p>
            <a:r>
              <a:rPr kumimoji="0"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Cash is vital, hours also appreciated</a:t>
            </a:r>
          </a:p>
          <a:p>
            <a:endParaRPr lang="en-US" dirty="0"/>
          </a:p>
          <a:p>
            <a:r>
              <a:rPr lang="en-US" dirty="0" smtClean="0"/>
              <a:t>How are you going to plug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1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100" dirty="0" smtClean="0"/>
              <a:t>All the committee volunteers</a:t>
            </a:r>
            <a:endParaRPr lang="en-US" sz="3800" dirty="0" smtClean="0"/>
          </a:p>
          <a:p>
            <a:endParaRPr lang="en-US" dirty="0" smtClean="0"/>
          </a:p>
          <a:p>
            <a:r>
              <a:rPr lang="en-US" dirty="0" smtClean="0"/>
              <a:t>Board Members</a:t>
            </a:r>
          </a:p>
          <a:p>
            <a:pPr lvl="1"/>
            <a:r>
              <a:rPr lang="en-US" dirty="0" smtClean="0"/>
              <a:t>Gardens on Spring </a:t>
            </a:r>
            <a:r>
              <a:rPr lang="en-US" dirty="0"/>
              <a:t>Creek – Michelle </a:t>
            </a:r>
            <a:r>
              <a:rPr lang="en-US" dirty="0" err="1" smtClean="0"/>
              <a:t>Provaznik</a:t>
            </a:r>
            <a:endParaRPr lang="en-US" dirty="0" smtClean="0"/>
          </a:p>
          <a:p>
            <a:pPr lvl="1"/>
            <a:r>
              <a:rPr lang="en-US" dirty="0" smtClean="0"/>
              <a:t>Food Bank for Larimer County </a:t>
            </a:r>
            <a:r>
              <a:rPr lang="en-US" dirty="0"/>
              <a:t>– </a:t>
            </a:r>
            <a:r>
              <a:rPr lang="en-US" dirty="0" smtClean="0"/>
              <a:t>Susan Kelly</a:t>
            </a:r>
          </a:p>
          <a:p>
            <a:pPr lvl="1"/>
            <a:r>
              <a:rPr lang="en-US" dirty="0" smtClean="0"/>
              <a:t>Spring Kite Farm </a:t>
            </a:r>
            <a:r>
              <a:rPr lang="en-US" dirty="0"/>
              <a:t>– Michael </a:t>
            </a:r>
            <a:r>
              <a:rPr lang="en-US" dirty="0" err="1" smtClean="0"/>
              <a:t>Baute</a:t>
            </a:r>
            <a:endParaRPr lang="en-US" dirty="0" smtClean="0"/>
          </a:p>
          <a:p>
            <a:pPr lvl="0"/>
            <a:r>
              <a:rPr lang="en-US" dirty="0" smtClean="0"/>
              <a:t>Advisory Committee</a:t>
            </a:r>
            <a:r>
              <a:rPr lang="en-US" baseline="0" dirty="0" smtClean="0"/>
              <a:t> Members</a:t>
            </a:r>
          </a:p>
          <a:p>
            <a:pPr lvl="1"/>
            <a:r>
              <a:rPr lang="en-US" dirty="0" smtClean="0"/>
              <a:t>UC Health / </a:t>
            </a:r>
            <a:r>
              <a:rPr lang="en-US" dirty="0" err="1" smtClean="0"/>
              <a:t>CanDo</a:t>
            </a:r>
            <a:r>
              <a:rPr lang="en-US" dirty="0" smtClean="0"/>
              <a:t> Coalition</a:t>
            </a:r>
          </a:p>
          <a:p>
            <a:pPr lvl="1"/>
            <a:r>
              <a:rPr lang="en-US" dirty="0" smtClean="0"/>
              <a:t>City of Fort Collins Economic</a:t>
            </a:r>
            <a:r>
              <a:rPr lang="en-US" baseline="0" dirty="0" smtClean="0"/>
              <a:t> Health</a:t>
            </a:r>
            <a:endParaRPr lang="en-US" dirty="0" smtClean="0"/>
          </a:p>
          <a:p>
            <a:pPr lvl="1"/>
            <a:r>
              <a:rPr lang="en-US" dirty="0" smtClean="0"/>
              <a:t>CSU Department of Agriculture and Resource Economics</a:t>
            </a:r>
          </a:p>
          <a:p>
            <a:pPr lvl="1"/>
            <a:r>
              <a:rPr lang="en-US" dirty="0" smtClean="0"/>
              <a:t>CSU Center for Public Deliberation</a:t>
            </a:r>
          </a:p>
          <a:p>
            <a:pPr lvl="1"/>
            <a:r>
              <a:rPr lang="en-US" dirty="0" err="1" smtClean="0"/>
              <a:t>NoCo</a:t>
            </a:r>
            <a:r>
              <a:rPr lang="en-US" dirty="0" smtClean="0"/>
              <a:t> Food Incubator</a:t>
            </a:r>
          </a:p>
          <a:p>
            <a:pPr lvl="1"/>
            <a:r>
              <a:rPr lang="en-US" dirty="0" smtClean="0"/>
              <a:t>Trebuchet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100" dirty="0" smtClean="0"/>
              <a:t>Coordinator </a:t>
            </a:r>
            <a:br>
              <a:rPr lang="en-US" sz="4100" dirty="0" smtClean="0"/>
            </a:br>
            <a:r>
              <a:rPr lang="en-US" sz="4100" dirty="0" smtClean="0"/>
              <a:t>Ashley </a:t>
            </a:r>
            <a:r>
              <a:rPr lang="en-US" sz="4100" dirty="0" err="1"/>
              <a:t>Colpaart</a:t>
            </a:r>
            <a:endParaRPr lang="en-US" sz="4100" dirty="0"/>
          </a:p>
          <a:p>
            <a:endParaRPr lang="en-US" dirty="0" smtClean="0"/>
          </a:p>
          <a:p>
            <a:r>
              <a:rPr lang="en-US" dirty="0" smtClean="0"/>
              <a:t>Logo donation</a:t>
            </a:r>
          </a:p>
          <a:p>
            <a:pPr lvl="1"/>
            <a:r>
              <a:rPr lang="en-US" dirty="0" smtClean="0"/>
              <a:t>Marcus Fitzgibbons - Brand Iron </a:t>
            </a:r>
          </a:p>
          <a:p>
            <a:r>
              <a:rPr lang="en-US" dirty="0" smtClean="0"/>
              <a:t>Be </a:t>
            </a:r>
            <a:r>
              <a:rPr lang="en-US" dirty="0"/>
              <a:t>Local Northern </a:t>
            </a:r>
            <a:r>
              <a:rPr lang="en-US" dirty="0" smtClean="0"/>
              <a:t>Colorado transition</a:t>
            </a:r>
          </a:p>
          <a:p>
            <a:pPr lvl="1"/>
            <a:r>
              <a:rPr lang="en-US" dirty="0" smtClean="0"/>
              <a:t>Board member - </a:t>
            </a:r>
            <a:r>
              <a:rPr lang="en-US" dirty="0"/>
              <a:t>Katie Schulze</a:t>
            </a:r>
          </a:p>
          <a:p>
            <a:pPr lvl="1"/>
            <a:r>
              <a:rPr lang="en-US" dirty="0" smtClean="0"/>
              <a:t>Tally Service </a:t>
            </a:r>
            <a:r>
              <a:rPr lang="en-US" dirty="0"/>
              <a:t>- </a:t>
            </a:r>
            <a:r>
              <a:rPr lang="en-US" dirty="0" err="1" smtClean="0"/>
              <a:t>Chrysta</a:t>
            </a:r>
            <a:r>
              <a:rPr lang="en-US" dirty="0" smtClean="0"/>
              <a:t> </a:t>
            </a:r>
            <a:r>
              <a:rPr lang="en-US" dirty="0" err="1"/>
              <a:t>Bairre</a:t>
            </a:r>
            <a:r>
              <a:rPr lang="en-US" dirty="0"/>
              <a:t>, Beth </a:t>
            </a:r>
            <a:r>
              <a:rPr lang="en-US" dirty="0" smtClean="0"/>
              <a:t>Hutchinson</a:t>
            </a:r>
          </a:p>
          <a:p>
            <a:pPr lvl="1"/>
            <a:r>
              <a:rPr lang="en-US" dirty="0"/>
              <a:t>Pollock LLP - Amy </a:t>
            </a:r>
            <a:r>
              <a:rPr lang="en-US" dirty="0" err="1"/>
              <a:t>Cheree</a:t>
            </a:r>
            <a:r>
              <a:rPr lang="en-US" dirty="0"/>
              <a:t> </a:t>
            </a:r>
            <a:r>
              <a:rPr lang="en-US" dirty="0" smtClean="0"/>
              <a:t>Brown</a:t>
            </a:r>
          </a:p>
          <a:p>
            <a:r>
              <a:rPr lang="en-US" dirty="0" smtClean="0"/>
              <a:t>Structure support</a:t>
            </a:r>
          </a:p>
          <a:p>
            <a:pPr lvl="1"/>
            <a:r>
              <a:rPr lang="en-US" dirty="0" smtClean="0"/>
              <a:t>Everybody Loves Sauce - </a:t>
            </a:r>
            <a:r>
              <a:rPr lang="en-US" dirty="0"/>
              <a:t>Hunter Buffington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609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64892" y="2089547"/>
            <a:ext cx="8829207" cy="2250281"/>
          </a:xfrm>
          <a:prstGeom prst="rect">
            <a:avLst/>
          </a:prstGeom>
          <a:solidFill>
            <a:schemeClr val="accent4">
              <a:lumMod val="75000"/>
              <a:lumOff val="25000"/>
              <a:alpha val="53000"/>
            </a:schemeClr>
          </a:solidFill>
          <a:ln w="25400" cap="flat" cmpd="sng" algn="ctr">
            <a:solidFill>
              <a:schemeClr val="accent4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64291" tIns="32146" rIns="64291" bIns="32146"/>
          <a:lstStyle/>
          <a:p>
            <a:pPr algn="ctr">
              <a:defRPr/>
            </a:pPr>
            <a:endParaRPr lang="en-US" sz="38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en-US" sz="3800" b="1" dirty="0">
                <a:solidFill>
                  <a:schemeClr val="bg1"/>
                </a:solidFill>
                <a:latin typeface="Cambria" panose="02040503050406030204" pitchFamily="18" charset="0"/>
              </a:rPr>
              <a:t>Thank you to our partners and    everyone involved to date! </a:t>
            </a:r>
          </a:p>
        </p:txBody>
      </p:sp>
      <p:pic>
        <p:nvPicPr>
          <p:cNvPr id="63490" name="Picture 3" descr="S:\CDNS\Planning\Current Planning\Environmental PlannerNatural Resources\LUC Changes\Urban Ag\Outreach\Logos\cando log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273" y="4384798"/>
            <a:ext cx="1707803" cy="131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1" name="Picture 4" descr="S:\CDNS\Planning\Current Planning\Environmental PlannerNatural Resources\LUC Changes\Urban Ag\Outreach\Logos\colorado_stat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167" y="194378"/>
            <a:ext cx="1433856" cy="179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6" descr="S:\CDNS\Planning\Current Planning\Environmental PlannerNatural Resources\LUC Changes\Urban Ag\Outreach\Logos\Gardens-on-spring-creek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49" y="406301"/>
            <a:ext cx="2004715" cy="149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7" descr="S:\CDNS\Planning\Current Planning\Environmental PlannerNatural Resources\LUC Changes\Urban Ag\Outreach\Logos\spring kite farm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96" y="4581708"/>
            <a:ext cx="2348692" cy="150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4" name="Picture 8" descr="S:\CDNS\Planning\Current Planning\Environmental PlannerNatural Resources\LUC Changes\Urban Ag\Outreach\Logos\trebuchet group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7" y="5786437"/>
            <a:ext cx="2123033" cy="57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9" descr="S:\CDNS\Planning\Current Planning\Environmental PlannerNatural Resources\LUC Changes\Urban Ag\Outreach\Logos\City Logo\PNG\FortCollinsLogo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844355"/>
            <a:ext cx="2411016" cy="79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1" descr="Food Bank logo, for public use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06" y="364496"/>
            <a:ext cx="1875234" cy="156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50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72" y="213611"/>
            <a:ext cx="8751610" cy="614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we’re here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1" y="2250447"/>
            <a:ext cx="8270749" cy="381050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Vision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</a:t>
            </a:r>
            <a:r>
              <a:rPr lang="en-US" b="1" dirty="0">
                <a:solidFill>
                  <a:schemeClr val="bg1"/>
                </a:solidFill>
              </a:rPr>
              <a:t>create a healthy community through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 resilient, local food system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Mission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</a:t>
            </a:r>
            <a:r>
              <a:rPr lang="en-US" b="1" dirty="0">
                <a:solidFill>
                  <a:schemeClr val="bg1"/>
                </a:solidFill>
              </a:rPr>
              <a:t>support and promote local food production, manufacturing, </a:t>
            </a:r>
            <a:r>
              <a:rPr lang="en-US" b="1" dirty="0" smtClean="0">
                <a:solidFill>
                  <a:schemeClr val="bg1"/>
                </a:solidFill>
              </a:rPr>
              <a:t>distribution, and </a:t>
            </a:r>
            <a:r>
              <a:rPr lang="en-US" b="1" dirty="0">
                <a:solidFill>
                  <a:schemeClr val="bg1"/>
                </a:solidFill>
              </a:rPr>
              <a:t>consumption</a:t>
            </a:r>
          </a:p>
        </p:txBody>
      </p:sp>
    </p:spTree>
    <p:extLst>
      <p:ext uri="{BB962C8B-B14F-4D97-AF65-F5344CB8AC3E}">
        <p14:creationId xmlns:p14="http://schemas.microsoft.com/office/powerpoint/2010/main" val="123357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2" r="13621" b="21037"/>
          <a:stretch/>
        </p:blipFill>
        <p:spPr bwMode="auto">
          <a:xfrm>
            <a:off x="190500" y="1319678"/>
            <a:ext cx="4667250" cy="2666852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4" t="-158" r="15098" b="158"/>
          <a:stretch/>
        </p:blipFill>
        <p:spPr bwMode="auto">
          <a:xfrm>
            <a:off x="4210050" y="3262630"/>
            <a:ext cx="4724400" cy="2974817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told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2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you told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880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Need a </a:t>
            </a:r>
            <a:r>
              <a:rPr lang="en-US" dirty="0"/>
              <a:t>strong leader </a:t>
            </a:r>
            <a:r>
              <a:rPr lang="en-US" dirty="0" smtClean="0"/>
              <a:t>who will get it done</a:t>
            </a:r>
          </a:p>
          <a:p>
            <a:pPr lvl="0"/>
            <a:r>
              <a:rPr lang="en-US" dirty="0" smtClean="0"/>
              <a:t>Board to </a:t>
            </a:r>
            <a:r>
              <a:rPr lang="en-US" dirty="0"/>
              <a:t>serve as feedback loop and </a:t>
            </a:r>
            <a:r>
              <a:rPr lang="en-US" dirty="0" smtClean="0"/>
              <a:t>accountability</a:t>
            </a:r>
          </a:p>
          <a:p>
            <a:pPr lvl="0"/>
            <a:r>
              <a:rPr lang="en-US" dirty="0" smtClean="0"/>
              <a:t>[Advisory committee] of a </a:t>
            </a:r>
            <a:r>
              <a:rPr lang="en-US" dirty="0"/>
              <a:t>diverse group </a:t>
            </a:r>
            <a:r>
              <a:rPr lang="en-US" dirty="0" smtClean="0"/>
              <a:t>with backgrounds in economic</a:t>
            </a:r>
            <a:r>
              <a:rPr lang="en-US" dirty="0"/>
              <a:t>, farming, production, </a:t>
            </a:r>
            <a:r>
              <a:rPr lang="en-US" dirty="0" smtClean="0"/>
              <a:t>retail</a:t>
            </a:r>
          </a:p>
          <a:p>
            <a:r>
              <a:rPr lang="en-US" dirty="0" smtClean="0"/>
              <a:t>Bottom-up involvement; need </a:t>
            </a:r>
            <a:r>
              <a:rPr lang="en-US" dirty="0"/>
              <a:t>to have something at </a:t>
            </a:r>
            <a:r>
              <a:rPr lang="en-US" dirty="0" smtClean="0"/>
              <a:t>stake</a:t>
            </a:r>
          </a:p>
          <a:p>
            <a:r>
              <a:rPr lang="en-US" dirty="0" smtClean="0"/>
              <a:t>Transparency</a:t>
            </a:r>
            <a:r>
              <a:rPr lang="en-US" baseline="0" dirty="0" smtClean="0"/>
              <a:t> is a must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Include</a:t>
            </a:r>
            <a:r>
              <a:rPr lang="en-US" baseline="0" dirty="0" smtClean="0"/>
              <a:t> </a:t>
            </a:r>
            <a:r>
              <a:rPr lang="en-US" dirty="0" smtClean="0"/>
              <a:t>those missing,</a:t>
            </a:r>
            <a:r>
              <a:rPr lang="en-US" baseline="0" dirty="0" smtClean="0"/>
              <a:t> including voices </a:t>
            </a:r>
            <a:r>
              <a:rPr lang="en-US" dirty="0" smtClean="0"/>
              <a:t>of low-income</a:t>
            </a:r>
          </a:p>
          <a:p>
            <a:r>
              <a:rPr lang="en-US" dirty="0" smtClean="0"/>
              <a:t>Multi-modal forms of communication</a:t>
            </a:r>
          </a:p>
          <a:p>
            <a:r>
              <a:rPr lang="en-US" dirty="0" smtClean="0"/>
              <a:t>Clear goals so everyone is working in the same direction</a:t>
            </a:r>
          </a:p>
          <a:p>
            <a:r>
              <a:rPr lang="en-US" dirty="0" smtClean="0"/>
              <a:t>Deadlines so decisions get made, don’t wait for everyone to agree</a:t>
            </a:r>
          </a:p>
        </p:txBody>
      </p:sp>
    </p:spTree>
    <p:extLst>
      <p:ext uri="{BB962C8B-B14F-4D97-AF65-F5344CB8AC3E}">
        <p14:creationId xmlns:p14="http://schemas.microsoft.com/office/powerpoint/2010/main" val="333039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3600" kern="1200" dirty="0" smtClean="0">
                <a:solidFill>
                  <a:schemeClr val="accent3">
                    <a:shade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You've helped us get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13791"/>
          </a:xfrm>
        </p:spPr>
        <p:txBody>
          <a:bodyPr>
            <a:normAutofit/>
          </a:bodyPr>
          <a:lstStyle/>
          <a:p>
            <a:r>
              <a:rPr lang="en-US" dirty="0" smtClean="0"/>
              <a:t>Created formal structure for 501(c)(3) status</a:t>
            </a:r>
          </a:p>
          <a:p>
            <a:pPr lvl="0"/>
            <a:r>
              <a:rPr lang="en-US" dirty="0"/>
              <a:t>Raised $40,000 in funding, hired 2 contractors</a:t>
            </a:r>
          </a:p>
          <a:p>
            <a:r>
              <a:rPr lang="en-US" dirty="0" smtClean="0"/>
              <a:t>Built membership/partnership model</a:t>
            </a:r>
            <a:endParaRPr lang="en-US" dirty="0"/>
          </a:p>
          <a:p>
            <a:pPr lvl="0"/>
            <a:r>
              <a:rPr lang="en-US" dirty="0" smtClean="0"/>
              <a:t>Transitioned Winter Markets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3200" dirty="0" smtClean="0"/>
              <a:t>Established logo, email, website, and contact list with monthly newsletters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3200" dirty="0" smtClean="0"/>
              <a:t>Held 5 Public Meetings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3200" baseline="0" dirty="0" smtClean="0"/>
              <a:t>Formed </a:t>
            </a:r>
            <a:r>
              <a:rPr lang="en-US" sz="3200" dirty="0" smtClean="0"/>
              <a:t>Task Forces/Sub-Committees</a:t>
            </a:r>
          </a:p>
        </p:txBody>
      </p:sp>
    </p:spTree>
    <p:extLst>
      <p:ext uri="{BB962C8B-B14F-4D97-AF65-F5344CB8AC3E}">
        <p14:creationId xmlns:p14="http://schemas.microsoft.com/office/powerpoint/2010/main" val="1309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helped us get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Listed </a:t>
            </a:r>
            <a:r>
              <a:rPr lang="en-US" dirty="0"/>
              <a:t>in the Colorado Food Coalition Directory</a:t>
            </a:r>
          </a:p>
          <a:p>
            <a:r>
              <a:rPr lang="en-US" dirty="0"/>
              <a:t>Represented on the Colorado Food Coalitions Steering Committee</a:t>
            </a:r>
          </a:p>
          <a:p>
            <a:r>
              <a:rPr lang="en-US" dirty="0" smtClean="0"/>
              <a:t>Supported </a:t>
            </a:r>
            <a:r>
              <a:rPr lang="en-US" dirty="0"/>
              <a:t>urban </a:t>
            </a:r>
            <a:r>
              <a:rPr lang="en-US" dirty="0" smtClean="0"/>
              <a:t>ag </a:t>
            </a:r>
            <a:r>
              <a:rPr lang="en-US" dirty="0"/>
              <a:t>policy changes </a:t>
            </a:r>
            <a:r>
              <a:rPr lang="en-US" dirty="0" smtClean="0"/>
              <a:t>in Ft Collins</a:t>
            </a:r>
            <a:endParaRPr lang="en-US" dirty="0"/>
          </a:p>
          <a:p>
            <a:r>
              <a:rPr lang="en-US" dirty="0"/>
              <a:t>Supporting a </a:t>
            </a:r>
            <a:r>
              <a:rPr lang="en-US" dirty="0" smtClean="0"/>
              <a:t>Community </a:t>
            </a:r>
            <a:r>
              <a:rPr lang="en-US" dirty="0"/>
              <a:t>Marketplace</a:t>
            </a:r>
          </a:p>
          <a:p>
            <a:r>
              <a:rPr lang="en-US" dirty="0"/>
              <a:t>Legislative Advocacy at the statewide level</a:t>
            </a:r>
          </a:p>
          <a:p>
            <a:r>
              <a:rPr lang="en-US" dirty="0"/>
              <a:t>Assisted the City’s Climate Change Task Force </a:t>
            </a:r>
          </a:p>
        </p:txBody>
      </p:sp>
    </p:spTree>
    <p:extLst>
      <p:ext uri="{BB962C8B-B14F-4D97-AF65-F5344CB8AC3E}">
        <p14:creationId xmlns:p14="http://schemas.microsoft.com/office/powerpoint/2010/main" val="25858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we’re working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Fort Collins Winter Markets</a:t>
            </a:r>
          </a:p>
          <a:p>
            <a:r>
              <a:rPr lang="en-US" dirty="0" smtClean="0"/>
              <a:t>High Impact Project Prioritization</a:t>
            </a:r>
          </a:p>
          <a:p>
            <a:r>
              <a:rPr lang="en-US" dirty="0" smtClean="0"/>
              <a:t>Influencing Local, State, and National Policy</a:t>
            </a:r>
          </a:p>
          <a:p>
            <a:r>
              <a:rPr lang="en-US" dirty="0" smtClean="0"/>
              <a:t>Cluster</a:t>
            </a:r>
          </a:p>
          <a:p>
            <a:pPr lvl="1"/>
            <a:r>
              <a:rPr lang="en-US" dirty="0" smtClean="0"/>
              <a:t>Strategic Plan</a:t>
            </a:r>
          </a:p>
          <a:p>
            <a:pPr lvl="1"/>
            <a:r>
              <a:rPr lang="en-US" dirty="0" smtClean="0"/>
              <a:t>Structure</a:t>
            </a:r>
            <a:endParaRPr lang="en-US" dirty="0"/>
          </a:p>
          <a:p>
            <a:pPr lvl="1"/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Funding</a:t>
            </a:r>
          </a:p>
        </p:txBody>
      </p:sp>
    </p:spTree>
    <p:extLst>
      <p:ext uri="{BB962C8B-B14F-4D97-AF65-F5344CB8AC3E}">
        <p14:creationId xmlns:p14="http://schemas.microsoft.com/office/powerpoint/2010/main" val="229666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 Collins Winter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 Galleria in Fort Collins</a:t>
            </a:r>
          </a:p>
          <a:p>
            <a:r>
              <a:rPr lang="en-US" dirty="0" smtClean="0"/>
              <a:t>Starting this Saturday Nov 8th– volunteers needed!</a:t>
            </a:r>
          </a:p>
          <a:p>
            <a:r>
              <a:rPr lang="en-US" dirty="0" err="1">
                <a:solidFill>
                  <a:srgbClr val="000000"/>
                </a:solidFill>
              </a:rPr>
              <a:t>NoCo</a:t>
            </a:r>
            <a:r>
              <a:rPr lang="en-US" dirty="0">
                <a:solidFill>
                  <a:srgbClr val="000000"/>
                </a:solidFill>
              </a:rPr>
              <a:t> Food Cluster Membership </a:t>
            </a:r>
            <a:r>
              <a:rPr lang="en-US" dirty="0" smtClean="0">
                <a:solidFill>
                  <a:srgbClr val="000000"/>
                </a:solidFill>
              </a:rPr>
              <a:t>Table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Over 50 local farmers, producers and craft vendors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Life music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Kids zone</a:t>
            </a:r>
          </a:p>
        </p:txBody>
      </p:sp>
      <p:pic>
        <p:nvPicPr>
          <p:cNvPr id="4" name="Picture 3" descr="wintermarket_photo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314" y="4479824"/>
            <a:ext cx="3048170" cy="20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76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</TotalTime>
  <Words>1190</Words>
  <Application>Microsoft Macintosh PowerPoint</Application>
  <PresentationFormat>On-screen Show (4:3)</PresentationFormat>
  <Paragraphs>269</Paragraphs>
  <Slides>26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Let’s celebrate –  then get to work!</vt:lpstr>
      <vt:lpstr>Overview of tonight’s meeting</vt:lpstr>
      <vt:lpstr>Why we’re here</vt:lpstr>
      <vt:lpstr>What you told us</vt:lpstr>
      <vt:lpstr>What you told us</vt:lpstr>
      <vt:lpstr>You've helped us get here</vt:lpstr>
      <vt:lpstr>You’ve helped us get here</vt:lpstr>
      <vt:lpstr>Projects we’re working on</vt:lpstr>
      <vt:lpstr>Fort Collins Winter Markets</vt:lpstr>
      <vt:lpstr>High Impact Project Prioritization Tool</vt:lpstr>
      <vt:lpstr>Prioritized High Impact Projects</vt:lpstr>
      <vt:lpstr>PowerPoint Presentation</vt:lpstr>
      <vt:lpstr> Local Policy: Where have we been?</vt:lpstr>
      <vt:lpstr>State Policy: Where have we been?</vt:lpstr>
      <vt:lpstr>Nat’l Policy: Where have we been?</vt:lpstr>
      <vt:lpstr>Local Policy: Where are we going?</vt:lpstr>
      <vt:lpstr>  Upcoming Community Events</vt:lpstr>
      <vt:lpstr>Where we are</vt:lpstr>
      <vt:lpstr>Organizational Structure</vt:lpstr>
      <vt:lpstr>Board and Advisory Committee</vt:lpstr>
      <vt:lpstr>Cluster Partners</vt:lpstr>
      <vt:lpstr>Cluster Members</vt:lpstr>
      <vt:lpstr>What’s next</vt:lpstr>
      <vt:lpstr>How you can help</vt:lpstr>
      <vt:lpstr>Thank you</vt:lpstr>
      <vt:lpstr>PowerPoint Presentation</vt:lpstr>
    </vt:vector>
  </TitlesOfParts>
  <Company>Agrium Advanced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Colpaart;Chris Hutchinson</dc:creator>
  <cp:lastModifiedBy>Benjamin Nelson</cp:lastModifiedBy>
  <cp:revision>53</cp:revision>
  <dcterms:created xsi:type="dcterms:W3CDTF">2014-11-04T20:18:10Z</dcterms:created>
  <dcterms:modified xsi:type="dcterms:W3CDTF">2014-11-06T22:03:32Z</dcterms:modified>
</cp:coreProperties>
</file>