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11"/>
  </p:notesMasterIdLst>
  <p:sldIdLst>
    <p:sldId id="256" r:id="rId2"/>
    <p:sldId id="257" r:id="rId3"/>
    <p:sldId id="264" r:id="rId4"/>
    <p:sldId id="262" r:id="rId5"/>
    <p:sldId id="261" r:id="rId6"/>
    <p:sldId id="258" r:id="rId7"/>
    <p:sldId id="259" r:id="rId8"/>
    <p:sldId id="263"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1"/>
    <p:restoredTop sz="90256"/>
  </p:normalViewPr>
  <p:slideViewPr>
    <p:cSldViewPr snapToGrid="0" snapToObjects="1">
      <p:cViewPr varScale="1">
        <p:scale>
          <a:sx n="97" d="100"/>
          <a:sy n="97" d="100"/>
        </p:scale>
        <p:origin x="8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E9E3E-498F-5A41-9794-78D20FD1EDD6}" type="datetimeFigureOut">
              <a:rPr lang="en-US" smtClean="0"/>
              <a:t>3/22/22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1034F-6453-5C41-898D-C640DA66D619}" type="slidenum">
              <a:rPr lang="en-US" smtClean="0"/>
              <a:t>‹#›</a:t>
            </a:fld>
            <a:endParaRPr lang="en-US"/>
          </a:p>
        </p:txBody>
      </p:sp>
    </p:spTree>
    <p:extLst>
      <p:ext uri="{BB962C8B-B14F-4D97-AF65-F5344CB8AC3E}">
        <p14:creationId xmlns:p14="http://schemas.microsoft.com/office/powerpoint/2010/main" val="33864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here today as part of a research team working on a systematic lit review of cultural capital. Through our work various research and practice experiences in </a:t>
            </a:r>
            <a:r>
              <a:rPr lang="en-US"/>
              <a:t>community development, </a:t>
            </a:r>
            <a:r>
              <a:rPr lang="en-US" dirty="0"/>
              <a:t>we have found that the way that cultural capital is understood and used is underdeveloped, varied, and even contested. So we decided to do what many researchers do – let’s do a review of the literature!</a:t>
            </a:r>
          </a:p>
        </p:txBody>
      </p:sp>
      <p:sp>
        <p:nvSpPr>
          <p:cNvPr id="4" name="Slide Number Placeholder 3"/>
          <p:cNvSpPr>
            <a:spLocks noGrp="1"/>
          </p:cNvSpPr>
          <p:nvPr>
            <p:ph type="sldNum" sz="quarter" idx="5"/>
          </p:nvPr>
        </p:nvSpPr>
        <p:spPr/>
        <p:txBody>
          <a:bodyPr/>
          <a:lstStyle/>
          <a:p>
            <a:fld id="{2E31034F-6453-5C41-898D-C640DA66D619}" type="slidenum">
              <a:rPr lang="en-US" smtClean="0"/>
              <a:t>1</a:t>
            </a:fld>
            <a:endParaRPr lang="en-US"/>
          </a:p>
        </p:txBody>
      </p:sp>
    </p:spTree>
    <p:extLst>
      <p:ext uri="{BB962C8B-B14F-4D97-AF65-F5344CB8AC3E}">
        <p14:creationId xmlns:p14="http://schemas.microsoft.com/office/powerpoint/2010/main" val="414047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Co-coded and met weekly to discuss process and examine discrepancies. </a:t>
            </a:r>
          </a:p>
        </p:txBody>
      </p:sp>
      <p:sp>
        <p:nvSpPr>
          <p:cNvPr id="4" name="Slide Number Placeholder 3"/>
          <p:cNvSpPr>
            <a:spLocks noGrp="1"/>
          </p:cNvSpPr>
          <p:nvPr>
            <p:ph type="sldNum" sz="quarter" idx="5"/>
          </p:nvPr>
        </p:nvSpPr>
        <p:spPr/>
        <p:txBody>
          <a:bodyPr/>
          <a:lstStyle/>
          <a:p>
            <a:fld id="{2E31034F-6453-5C41-898D-C640DA66D619}" type="slidenum">
              <a:rPr lang="en-US" smtClean="0"/>
              <a:t>5</a:t>
            </a:fld>
            <a:endParaRPr lang="en-US"/>
          </a:p>
        </p:txBody>
      </p:sp>
    </p:spTree>
    <p:extLst>
      <p:ext uri="{BB962C8B-B14F-4D97-AF65-F5344CB8AC3E}">
        <p14:creationId xmlns:p14="http://schemas.microsoft.com/office/powerpoint/2010/main" val="286253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distinction based upon class, racial or ethnic identity and histories, consumption and production</a:t>
            </a:r>
          </a:p>
        </p:txBody>
      </p:sp>
      <p:sp>
        <p:nvSpPr>
          <p:cNvPr id="4" name="Slide Number Placeholder 3"/>
          <p:cNvSpPr>
            <a:spLocks noGrp="1"/>
          </p:cNvSpPr>
          <p:nvPr>
            <p:ph type="sldNum" sz="quarter" idx="5"/>
          </p:nvPr>
        </p:nvSpPr>
        <p:spPr/>
        <p:txBody>
          <a:bodyPr/>
          <a:lstStyle/>
          <a:p>
            <a:fld id="{2E31034F-6453-5C41-898D-C640DA66D619}" type="slidenum">
              <a:rPr lang="en-US" smtClean="0"/>
              <a:t>7</a:t>
            </a:fld>
            <a:endParaRPr lang="en-US"/>
          </a:p>
        </p:txBody>
      </p:sp>
    </p:spTree>
    <p:extLst>
      <p:ext uri="{BB962C8B-B14F-4D97-AF65-F5344CB8AC3E}">
        <p14:creationId xmlns:p14="http://schemas.microsoft.com/office/powerpoint/2010/main" val="253840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211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08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3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3/22/22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82126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8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3/22/22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68889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31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333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423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13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93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3/22/22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7921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436D-25F0-5C4A-A6C2-A9721CCDAF7B}"/>
              </a:ext>
            </a:extLst>
          </p:cNvPr>
          <p:cNvSpPr>
            <a:spLocks noGrp="1"/>
          </p:cNvSpPr>
          <p:nvPr>
            <p:ph type="ctrTitle"/>
          </p:nvPr>
        </p:nvSpPr>
        <p:spPr/>
        <p:txBody>
          <a:bodyPr/>
          <a:lstStyle/>
          <a:p>
            <a:r>
              <a:rPr lang="en-US" dirty="0"/>
              <a:t>A systematic review of cultural capital in U.S. community development research </a:t>
            </a:r>
          </a:p>
        </p:txBody>
      </p:sp>
      <p:sp>
        <p:nvSpPr>
          <p:cNvPr id="3" name="Subtitle 2">
            <a:extLst>
              <a:ext uri="{FF2B5EF4-FFF2-40B4-BE49-F238E27FC236}">
                <a16:creationId xmlns:a16="http://schemas.microsoft.com/office/drawing/2014/main" id="{1FB894D8-551F-974A-811F-2CD2B77D1E84}"/>
              </a:ext>
            </a:extLst>
          </p:cNvPr>
          <p:cNvSpPr>
            <a:spLocks noGrp="1"/>
          </p:cNvSpPr>
          <p:nvPr>
            <p:ph type="subTitle" idx="1"/>
          </p:nvPr>
        </p:nvSpPr>
        <p:spPr>
          <a:xfrm>
            <a:off x="3325091" y="4759036"/>
            <a:ext cx="8534400" cy="1752600"/>
          </a:xfrm>
        </p:spPr>
        <p:txBody>
          <a:bodyPr>
            <a:normAutofit fontScale="47500" lnSpcReduction="20000"/>
          </a:bodyPr>
          <a:lstStyle/>
          <a:p>
            <a:pPr algn="r"/>
            <a:r>
              <a:rPr lang="en-US" dirty="0">
                <a:solidFill>
                  <a:schemeClr val="tx1"/>
                </a:solidFill>
              </a:rPr>
              <a:t>James Hale, Colorado State University, </a:t>
            </a:r>
            <a:r>
              <a:rPr lang="en-US" dirty="0" err="1">
                <a:solidFill>
                  <a:schemeClr val="tx1"/>
                </a:solidFill>
              </a:rPr>
              <a:t>james.hale@colostate.edu</a:t>
            </a:r>
            <a:endParaRPr lang="en-US" dirty="0">
              <a:solidFill>
                <a:schemeClr val="tx1"/>
              </a:solidFill>
            </a:endParaRPr>
          </a:p>
          <a:p>
            <a:pPr algn="r"/>
            <a:r>
              <a:rPr lang="en-US" dirty="0">
                <a:solidFill>
                  <a:schemeClr val="tx1"/>
                </a:solidFill>
              </a:rPr>
              <a:t>Aiden Irish, Ohio State University, Irish.20@osu.edu</a:t>
            </a:r>
          </a:p>
          <a:p>
            <a:pPr algn="r"/>
            <a:r>
              <a:rPr lang="en-US" dirty="0">
                <a:solidFill>
                  <a:schemeClr val="tx1"/>
                </a:solidFill>
              </a:rPr>
              <a:t>Michael Carolan, Colorado State University, </a:t>
            </a:r>
            <a:r>
              <a:rPr lang="en-US" dirty="0" err="1">
                <a:solidFill>
                  <a:schemeClr val="tx1"/>
                </a:solidFill>
              </a:rPr>
              <a:t>michael.carolan@colostate.edu</a:t>
            </a:r>
            <a:endParaRPr lang="en-US" dirty="0">
              <a:solidFill>
                <a:schemeClr val="tx1"/>
              </a:solidFill>
            </a:endParaRPr>
          </a:p>
          <a:p>
            <a:pPr algn="r"/>
            <a:r>
              <a:rPr lang="en-US" dirty="0">
                <a:solidFill>
                  <a:schemeClr val="tx1"/>
                </a:solidFill>
              </a:rPr>
              <a:t>Jill Clark, Ohio State University, clark.1099@osu.edu</a:t>
            </a:r>
          </a:p>
          <a:p>
            <a:pPr algn="r"/>
            <a:r>
              <a:rPr lang="en-US" dirty="0" err="1">
                <a:solidFill>
                  <a:schemeClr val="tx1"/>
                </a:solidFill>
              </a:rPr>
              <a:t>Shoshanah</a:t>
            </a:r>
            <a:r>
              <a:rPr lang="en-US" dirty="0">
                <a:solidFill>
                  <a:schemeClr val="tx1"/>
                </a:solidFill>
              </a:rPr>
              <a:t> Inwood, Ohio State University, inwood.2@osu.edu</a:t>
            </a:r>
          </a:p>
          <a:p>
            <a:pPr algn="r"/>
            <a:r>
              <a:rPr lang="en-US" dirty="0">
                <a:solidFill>
                  <a:schemeClr val="tx1"/>
                </a:solidFill>
              </a:rPr>
              <a:t>Becca Jablonski, Colorado State University, </a:t>
            </a:r>
            <a:r>
              <a:rPr lang="en-US" dirty="0" err="1">
                <a:solidFill>
                  <a:schemeClr val="tx1"/>
                </a:solidFill>
              </a:rPr>
              <a:t>beccajablonski@gmail.com</a:t>
            </a:r>
            <a:endParaRPr lang="en-US" dirty="0">
              <a:solidFill>
                <a:schemeClr val="tx1"/>
              </a:solidFill>
            </a:endParaRPr>
          </a:p>
          <a:p>
            <a:pPr algn="r"/>
            <a:r>
              <a:rPr lang="en-US" dirty="0">
                <a:solidFill>
                  <a:schemeClr val="tx1"/>
                </a:solidFill>
              </a:rPr>
              <a:t>Tom Johnson, University of Missouri, </a:t>
            </a:r>
            <a:r>
              <a:rPr lang="en-US" dirty="0" err="1">
                <a:solidFill>
                  <a:schemeClr val="tx1"/>
                </a:solidFill>
              </a:rPr>
              <a:t>JohnsonTG@missouri.edu</a:t>
            </a:r>
            <a:endParaRPr lang="en-US" dirty="0">
              <a:solidFill>
                <a:schemeClr val="tx1"/>
              </a:solidFill>
            </a:endParaRPr>
          </a:p>
          <a:p>
            <a:endParaRPr lang="en-US" dirty="0"/>
          </a:p>
        </p:txBody>
      </p:sp>
    </p:spTree>
    <p:extLst>
      <p:ext uri="{BB962C8B-B14F-4D97-AF65-F5344CB8AC3E}">
        <p14:creationId xmlns:p14="http://schemas.microsoft.com/office/powerpoint/2010/main" val="28236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074CAE4-AC1C-9D43-B7CC-BC1595674871}"/>
              </a:ext>
            </a:extLst>
          </p:cNvPr>
          <p:cNvSpPr>
            <a:spLocks noGrp="1"/>
          </p:cNvSpPr>
          <p:nvPr>
            <p:ph type="title"/>
          </p:nvPr>
        </p:nvSpPr>
        <p:spPr>
          <a:xfrm>
            <a:off x="296489" y="306339"/>
            <a:ext cx="3884813" cy="6285653"/>
          </a:xfrm>
        </p:spPr>
        <p:txBody>
          <a:bodyPr>
            <a:noAutofit/>
          </a:bodyPr>
          <a:lstStyle/>
          <a:p>
            <a:pPr algn="l"/>
            <a:r>
              <a:rPr lang="en-US" sz="2800" dirty="0"/>
              <a:t>How is cultural capital conceptualized and deployed in U.S. focused </a:t>
            </a:r>
            <a:r>
              <a:rPr lang="en-US" sz="2800" i="1" dirty="0"/>
              <a:t>community development </a:t>
            </a:r>
            <a:r>
              <a:rPr lang="en-US" sz="2800" dirty="0"/>
              <a:t>research? </a:t>
            </a:r>
            <a:br>
              <a:rPr lang="en-US" sz="2800" dirty="0"/>
            </a:br>
            <a:br>
              <a:rPr lang="en-US" sz="2800" dirty="0"/>
            </a:br>
            <a:r>
              <a:rPr lang="en-US" sz="2800" dirty="0"/>
              <a:t>How is it operationalized?</a:t>
            </a:r>
          </a:p>
        </p:txBody>
      </p:sp>
    </p:spTree>
    <p:extLst>
      <p:ext uri="{BB962C8B-B14F-4D97-AF65-F5344CB8AC3E}">
        <p14:creationId xmlns:p14="http://schemas.microsoft.com/office/powerpoint/2010/main" val="9061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074CAE4-AC1C-9D43-B7CC-BC1595674871}"/>
              </a:ext>
            </a:extLst>
          </p:cNvPr>
          <p:cNvSpPr>
            <a:spLocks noGrp="1"/>
          </p:cNvSpPr>
          <p:nvPr>
            <p:ph type="title"/>
          </p:nvPr>
        </p:nvSpPr>
        <p:spPr>
          <a:xfrm>
            <a:off x="296489" y="306339"/>
            <a:ext cx="3884813" cy="6285653"/>
          </a:xfrm>
        </p:spPr>
        <p:txBody>
          <a:bodyPr>
            <a:noAutofit/>
          </a:bodyPr>
          <a:lstStyle/>
          <a:p>
            <a:pPr algn="l"/>
            <a:r>
              <a:rPr lang="en-US" sz="2800" dirty="0"/>
              <a:t>How is cultural capital conceptualized and deployed in U.S. focused </a:t>
            </a:r>
            <a:r>
              <a:rPr lang="en-US" sz="2800" i="1" dirty="0"/>
              <a:t>community development </a:t>
            </a:r>
            <a:r>
              <a:rPr lang="en-US" sz="2800" dirty="0"/>
              <a:t>research? </a:t>
            </a:r>
            <a:br>
              <a:rPr lang="en-US" sz="2800" dirty="0"/>
            </a:br>
            <a:br>
              <a:rPr lang="en-US" sz="2800" dirty="0"/>
            </a:br>
            <a:r>
              <a:rPr lang="en-US" sz="2800" dirty="0"/>
              <a:t>How is it operationalized?</a:t>
            </a:r>
          </a:p>
        </p:txBody>
      </p:sp>
      <p:pic>
        <p:nvPicPr>
          <p:cNvPr id="34" name="Picture 33">
            <a:extLst>
              <a:ext uri="{FF2B5EF4-FFF2-40B4-BE49-F238E27FC236}">
                <a16:creationId xmlns:a16="http://schemas.microsoft.com/office/drawing/2014/main" id="{875B7991-39E3-B94E-B6FD-1DAF71BEA223}"/>
              </a:ext>
            </a:extLst>
          </p:cNvPr>
          <p:cNvPicPr>
            <a:picLocks noChangeAspect="1"/>
          </p:cNvPicPr>
          <p:nvPr/>
        </p:nvPicPr>
        <p:blipFill>
          <a:blip r:embed="rId2"/>
          <a:stretch>
            <a:fillRect/>
          </a:stretch>
        </p:blipFill>
        <p:spPr>
          <a:xfrm>
            <a:off x="4633328" y="811121"/>
            <a:ext cx="7051144" cy="5276088"/>
          </a:xfrm>
          <a:prstGeom prst="rect">
            <a:avLst/>
          </a:prstGeom>
        </p:spPr>
      </p:pic>
    </p:spTree>
    <p:extLst>
      <p:ext uri="{BB962C8B-B14F-4D97-AF65-F5344CB8AC3E}">
        <p14:creationId xmlns:p14="http://schemas.microsoft.com/office/powerpoint/2010/main" val="60028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074CAE4-AC1C-9D43-B7CC-BC1595674871}"/>
              </a:ext>
            </a:extLst>
          </p:cNvPr>
          <p:cNvSpPr>
            <a:spLocks noGrp="1"/>
          </p:cNvSpPr>
          <p:nvPr>
            <p:ph type="title"/>
          </p:nvPr>
        </p:nvSpPr>
        <p:spPr>
          <a:xfrm>
            <a:off x="296489" y="306339"/>
            <a:ext cx="3884813" cy="6285653"/>
          </a:xfrm>
        </p:spPr>
        <p:txBody>
          <a:bodyPr>
            <a:noAutofit/>
          </a:bodyPr>
          <a:lstStyle/>
          <a:p>
            <a:pPr algn="l"/>
            <a:r>
              <a:rPr lang="en-US" sz="2800" dirty="0"/>
              <a:t>How is cultural capital conceptualized and deployed in U.S. focused community development research? </a:t>
            </a:r>
            <a:br>
              <a:rPr lang="en-US" sz="2800" dirty="0"/>
            </a:br>
            <a:br>
              <a:rPr lang="en-US" sz="2800" dirty="0"/>
            </a:br>
            <a:r>
              <a:rPr lang="en-US" sz="2800" dirty="0"/>
              <a:t>How is it operationalized?</a:t>
            </a:r>
          </a:p>
        </p:txBody>
      </p:sp>
      <p:sp>
        <p:nvSpPr>
          <p:cNvPr id="31" name="Rectangle 30">
            <a:extLst>
              <a:ext uri="{FF2B5EF4-FFF2-40B4-BE49-F238E27FC236}">
                <a16:creationId xmlns:a16="http://schemas.microsoft.com/office/drawing/2014/main" id="{9405B2D1-EBB8-CF44-BBC0-5D0A3EFDDB3B}"/>
              </a:ext>
            </a:extLst>
          </p:cNvPr>
          <p:cNvSpPr/>
          <p:nvPr/>
        </p:nvSpPr>
        <p:spPr>
          <a:xfrm>
            <a:off x="5136777" y="539421"/>
            <a:ext cx="6336254" cy="2115670"/>
          </a:xfrm>
          <a:prstGeom prst="rect">
            <a:avLst/>
          </a:prstGeom>
          <a:solidFill>
            <a:schemeClr val="accent3">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Inclusion:</a:t>
            </a:r>
          </a:p>
          <a:p>
            <a:pPr marL="285750" indent="-285750">
              <a:buFont typeface="Arial" panose="020B0604020202020204" pitchFamily="34" charset="0"/>
              <a:buChar char="•"/>
            </a:pPr>
            <a:r>
              <a:rPr lang="en-US" sz="1400" dirty="0">
                <a:solidFill>
                  <a:schemeClr val="tx1"/>
                </a:solidFill>
              </a:rPr>
              <a:t>Research population in U.S.</a:t>
            </a:r>
          </a:p>
          <a:p>
            <a:pPr marL="285750" indent="-285750">
              <a:buFont typeface="Arial" panose="020B0604020202020204" pitchFamily="34" charset="0"/>
              <a:buChar char="•"/>
            </a:pPr>
            <a:r>
              <a:rPr lang="en-US" sz="1400" dirty="0">
                <a:solidFill>
                  <a:schemeClr val="tx1"/>
                </a:solidFill>
              </a:rPr>
              <a:t>Peer-reviewed studies with stated conceptualization of cultural capital or related topics</a:t>
            </a:r>
          </a:p>
          <a:p>
            <a:pPr marL="285750" indent="-285750">
              <a:buFont typeface="Arial" panose="020B0604020202020204" pitchFamily="34" charset="0"/>
              <a:buChar char="•"/>
            </a:pPr>
            <a:r>
              <a:rPr lang="en-US" sz="1400" dirty="0">
                <a:solidFill>
                  <a:schemeClr val="tx1"/>
                </a:solidFill>
              </a:rPr>
              <a:t>Community development focus which we define as being concerned with how the quality of interaction among people and places improve over time. Central to this idea is collective agency which is the ability of a group to solve common problems together </a:t>
            </a:r>
          </a:p>
        </p:txBody>
      </p:sp>
      <p:sp>
        <p:nvSpPr>
          <p:cNvPr id="32" name="Rectangle 31">
            <a:extLst>
              <a:ext uri="{FF2B5EF4-FFF2-40B4-BE49-F238E27FC236}">
                <a16:creationId xmlns:a16="http://schemas.microsoft.com/office/drawing/2014/main" id="{465F5989-E295-334C-83D5-1F69B0C8374B}"/>
              </a:ext>
            </a:extLst>
          </p:cNvPr>
          <p:cNvSpPr/>
          <p:nvPr/>
        </p:nvSpPr>
        <p:spPr>
          <a:xfrm>
            <a:off x="5136777" y="3048000"/>
            <a:ext cx="6336254" cy="3200400"/>
          </a:xfrm>
          <a:prstGeom prst="rect">
            <a:avLst/>
          </a:prstGeom>
          <a:solidFill>
            <a:schemeClr val="accent6">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Exclusion: </a:t>
            </a:r>
          </a:p>
          <a:p>
            <a:pPr marL="285750" indent="-285750">
              <a:buFont typeface="Arial" panose="020B0604020202020204" pitchFamily="34" charset="0"/>
              <a:buChar char="•"/>
            </a:pPr>
            <a:r>
              <a:rPr lang="en-US" sz="1400" dirty="0">
                <a:solidFill>
                  <a:schemeClr val="tx1"/>
                </a:solidFill>
              </a:rPr>
              <a:t>Study populations outside U.S. </a:t>
            </a:r>
          </a:p>
          <a:p>
            <a:pPr marL="285750" indent="-285750">
              <a:buFont typeface="Arial" panose="020B0604020202020204" pitchFamily="34" charset="0"/>
              <a:buChar char="•"/>
            </a:pPr>
            <a:r>
              <a:rPr lang="en-US" sz="1400" dirty="0">
                <a:solidFill>
                  <a:schemeClr val="tx1"/>
                </a:solidFill>
              </a:rPr>
              <a:t>Studies from before 2002</a:t>
            </a:r>
          </a:p>
          <a:p>
            <a:pPr marL="285750" indent="-285750">
              <a:buFont typeface="Arial" panose="020B0604020202020204" pitchFamily="34" charset="0"/>
              <a:buChar char="•"/>
            </a:pPr>
            <a:r>
              <a:rPr lang="en-US" sz="1400" dirty="0">
                <a:solidFill>
                  <a:schemeClr val="tx1"/>
                </a:solidFill>
              </a:rPr>
              <a:t>Educational studies</a:t>
            </a:r>
          </a:p>
          <a:p>
            <a:pPr marL="285750" indent="-285750">
              <a:buFont typeface="Arial" panose="020B0604020202020204" pitchFamily="34" charset="0"/>
              <a:buChar char="•"/>
            </a:pPr>
            <a:r>
              <a:rPr lang="en-US" sz="1400" dirty="0">
                <a:solidFill>
                  <a:schemeClr val="tx1"/>
                </a:solidFill>
              </a:rPr>
              <a:t>Healthcare studies</a:t>
            </a:r>
          </a:p>
          <a:p>
            <a:pPr marL="285750" indent="-285750">
              <a:buFont typeface="Arial" panose="020B0604020202020204" pitchFamily="34" charset="0"/>
              <a:buChar char="•"/>
            </a:pPr>
            <a:r>
              <a:rPr lang="en-US" sz="1400" dirty="0">
                <a:solidFill>
                  <a:schemeClr val="tx1"/>
                </a:solidFill>
              </a:rPr>
              <a:t>Archeological methods articles</a:t>
            </a:r>
          </a:p>
          <a:p>
            <a:pPr marL="285750" indent="-285750">
              <a:buFont typeface="Arial" panose="020B0604020202020204" pitchFamily="34" charset="0"/>
              <a:buChar char="•"/>
            </a:pPr>
            <a:r>
              <a:rPr lang="en-US" sz="1400" dirty="0">
                <a:solidFill>
                  <a:schemeClr val="tx1"/>
                </a:solidFill>
              </a:rPr>
              <a:t>Commentaries</a:t>
            </a:r>
          </a:p>
          <a:p>
            <a:pPr marL="285750" indent="-285750">
              <a:buFont typeface="Arial" panose="020B0604020202020204" pitchFamily="34" charset="0"/>
              <a:buChar char="•"/>
            </a:pPr>
            <a:r>
              <a:rPr lang="en-US" sz="1400" dirty="0">
                <a:solidFill>
                  <a:schemeClr val="tx1"/>
                </a:solidFill>
              </a:rPr>
              <a:t>Articles that do not reference development in some way or are at an individual level without connection to community</a:t>
            </a:r>
          </a:p>
          <a:p>
            <a:pPr marL="285750" indent="-285750">
              <a:buFont typeface="Arial" panose="020B0604020202020204" pitchFamily="34" charset="0"/>
              <a:buChar char="•"/>
            </a:pPr>
            <a:r>
              <a:rPr lang="en-US" sz="1400" dirty="0">
                <a:solidFill>
                  <a:schemeClr val="tx1"/>
                </a:solidFill>
              </a:rPr>
              <a:t>Focused upon an discipline or institution without also discussing development</a:t>
            </a:r>
          </a:p>
          <a:p>
            <a:pPr marL="285750" indent="-285750">
              <a:buFont typeface="Arial" panose="020B0604020202020204" pitchFamily="34" charset="0"/>
              <a:buChar char="•"/>
            </a:pPr>
            <a:r>
              <a:rPr lang="en-US" sz="1400" dirty="0">
                <a:solidFill>
                  <a:schemeClr val="tx1"/>
                </a:solidFill>
              </a:rPr>
              <a:t>Articles on based on interest based associations in community development without also using a place based associations of community development.  </a:t>
            </a:r>
          </a:p>
        </p:txBody>
      </p:sp>
    </p:spTree>
    <p:extLst>
      <p:ext uri="{BB962C8B-B14F-4D97-AF65-F5344CB8AC3E}">
        <p14:creationId xmlns:p14="http://schemas.microsoft.com/office/powerpoint/2010/main" val="567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D3A2F-19C8-9941-94F7-0DEBF1F60C98}"/>
              </a:ext>
            </a:extLst>
          </p:cNvPr>
          <p:cNvSpPr/>
          <p:nvPr/>
        </p:nvSpPr>
        <p:spPr>
          <a:xfrm>
            <a:off x="4339244" y="883918"/>
            <a:ext cx="3882044" cy="64839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identified through database searching (Web of Science, Academic Search Premier, Google Scholar)</a:t>
            </a:r>
          </a:p>
          <a:p>
            <a:pPr algn="ctr"/>
            <a:r>
              <a:rPr lang="en-US" sz="1200" dirty="0">
                <a:solidFill>
                  <a:schemeClr val="tx1"/>
                </a:solidFill>
              </a:rPr>
              <a:t>n = 3372</a:t>
            </a:r>
          </a:p>
        </p:txBody>
      </p:sp>
      <p:sp>
        <p:nvSpPr>
          <p:cNvPr id="6" name="Rectangle 5">
            <a:extLst>
              <a:ext uri="{FF2B5EF4-FFF2-40B4-BE49-F238E27FC236}">
                <a16:creationId xmlns:a16="http://schemas.microsoft.com/office/drawing/2014/main" id="{248FB968-0CA6-AC47-803D-0BDED2D6F637}"/>
              </a:ext>
            </a:extLst>
          </p:cNvPr>
          <p:cNvSpPr/>
          <p:nvPr/>
        </p:nvSpPr>
        <p:spPr>
          <a:xfrm>
            <a:off x="4339244" y="1824644"/>
            <a:ext cx="3882044" cy="60406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after duplicates removed</a:t>
            </a:r>
          </a:p>
          <a:p>
            <a:pPr algn="ctr"/>
            <a:r>
              <a:rPr lang="en-US" sz="1200" dirty="0">
                <a:solidFill>
                  <a:schemeClr val="tx1"/>
                </a:solidFill>
              </a:rPr>
              <a:t>n = 3055</a:t>
            </a:r>
          </a:p>
        </p:txBody>
      </p:sp>
      <p:sp>
        <p:nvSpPr>
          <p:cNvPr id="7" name="Rectangle 6">
            <a:extLst>
              <a:ext uri="{FF2B5EF4-FFF2-40B4-BE49-F238E27FC236}">
                <a16:creationId xmlns:a16="http://schemas.microsoft.com/office/drawing/2014/main" id="{7D033EF8-C201-C74B-8817-18C7CCC4F833}"/>
              </a:ext>
            </a:extLst>
          </p:cNvPr>
          <p:cNvSpPr/>
          <p:nvPr/>
        </p:nvSpPr>
        <p:spPr>
          <a:xfrm>
            <a:off x="4339244" y="2716873"/>
            <a:ext cx="3882044" cy="61791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screened (title only)</a:t>
            </a:r>
          </a:p>
          <a:p>
            <a:pPr algn="ctr"/>
            <a:r>
              <a:rPr lang="en-US" sz="1200" dirty="0">
                <a:solidFill>
                  <a:schemeClr val="tx1"/>
                </a:solidFill>
              </a:rPr>
              <a:t>n = 3055</a:t>
            </a:r>
          </a:p>
        </p:txBody>
      </p:sp>
      <p:sp>
        <p:nvSpPr>
          <p:cNvPr id="8" name="Rectangle 7">
            <a:extLst>
              <a:ext uri="{FF2B5EF4-FFF2-40B4-BE49-F238E27FC236}">
                <a16:creationId xmlns:a16="http://schemas.microsoft.com/office/drawing/2014/main" id="{A731ECA2-1AAD-2D4D-85AF-C9AA67B0937A}"/>
              </a:ext>
            </a:extLst>
          </p:cNvPr>
          <p:cNvSpPr/>
          <p:nvPr/>
        </p:nvSpPr>
        <p:spPr>
          <a:xfrm>
            <a:off x="9127375" y="2716872"/>
            <a:ext cx="2743200" cy="61791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excluded</a:t>
            </a:r>
          </a:p>
          <a:p>
            <a:pPr algn="ctr"/>
            <a:r>
              <a:rPr lang="en-US" sz="1200" dirty="0">
                <a:solidFill>
                  <a:schemeClr val="tx1"/>
                </a:solidFill>
              </a:rPr>
              <a:t>n = 1753</a:t>
            </a:r>
          </a:p>
        </p:txBody>
      </p:sp>
      <p:sp>
        <p:nvSpPr>
          <p:cNvPr id="9" name="Rectangle 8">
            <a:extLst>
              <a:ext uri="{FF2B5EF4-FFF2-40B4-BE49-F238E27FC236}">
                <a16:creationId xmlns:a16="http://schemas.microsoft.com/office/drawing/2014/main" id="{F0B18064-7A69-5A43-A286-9368FA875F08}"/>
              </a:ext>
            </a:extLst>
          </p:cNvPr>
          <p:cNvSpPr/>
          <p:nvPr/>
        </p:nvSpPr>
        <p:spPr>
          <a:xfrm>
            <a:off x="4339244" y="3621580"/>
            <a:ext cx="3882044" cy="6442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screened (title and abstract)</a:t>
            </a:r>
          </a:p>
          <a:p>
            <a:pPr algn="ctr"/>
            <a:r>
              <a:rPr lang="en-US" sz="1200" dirty="0">
                <a:solidFill>
                  <a:schemeClr val="tx1"/>
                </a:solidFill>
              </a:rPr>
              <a:t>n = 1302</a:t>
            </a:r>
          </a:p>
        </p:txBody>
      </p:sp>
      <p:sp>
        <p:nvSpPr>
          <p:cNvPr id="10" name="Rectangle 9">
            <a:extLst>
              <a:ext uri="{FF2B5EF4-FFF2-40B4-BE49-F238E27FC236}">
                <a16:creationId xmlns:a16="http://schemas.microsoft.com/office/drawing/2014/main" id="{6F6AB83C-8668-4847-9E56-69E5AC0DB84D}"/>
              </a:ext>
            </a:extLst>
          </p:cNvPr>
          <p:cNvSpPr/>
          <p:nvPr/>
        </p:nvSpPr>
        <p:spPr>
          <a:xfrm>
            <a:off x="9127375" y="4552608"/>
            <a:ext cx="2743200" cy="59851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excluded</a:t>
            </a:r>
          </a:p>
          <a:p>
            <a:pPr algn="ctr"/>
            <a:r>
              <a:rPr lang="en-US" sz="1200" dirty="0">
                <a:solidFill>
                  <a:schemeClr val="tx1"/>
                </a:solidFill>
              </a:rPr>
              <a:t>n = 199</a:t>
            </a:r>
          </a:p>
        </p:txBody>
      </p:sp>
      <p:sp>
        <p:nvSpPr>
          <p:cNvPr id="11" name="Rectangle 10">
            <a:extLst>
              <a:ext uri="{FF2B5EF4-FFF2-40B4-BE49-F238E27FC236}">
                <a16:creationId xmlns:a16="http://schemas.microsoft.com/office/drawing/2014/main" id="{16743D2A-5550-7344-9D03-B2BED07880E7}"/>
              </a:ext>
            </a:extLst>
          </p:cNvPr>
          <p:cNvSpPr/>
          <p:nvPr/>
        </p:nvSpPr>
        <p:spPr>
          <a:xfrm>
            <a:off x="4339244" y="4552608"/>
            <a:ext cx="3882044" cy="59851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Full-text articles assessed for eligibility</a:t>
            </a:r>
          </a:p>
          <a:p>
            <a:pPr algn="ctr"/>
            <a:r>
              <a:rPr lang="en-US" sz="1200" dirty="0">
                <a:solidFill>
                  <a:schemeClr val="tx1"/>
                </a:solidFill>
              </a:rPr>
              <a:t>n = 335</a:t>
            </a:r>
          </a:p>
        </p:txBody>
      </p:sp>
      <p:sp>
        <p:nvSpPr>
          <p:cNvPr id="12" name="Rectangle 11">
            <a:extLst>
              <a:ext uri="{FF2B5EF4-FFF2-40B4-BE49-F238E27FC236}">
                <a16:creationId xmlns:a16="http://schemas.microsoft.com/office/drawing/2014/main" id="{0F1EDF88-2C12-3C48-AAC9-D220CA9B51BA}"/>
              </a:ext>
            </a:extLst>
          </p:cNvPr>
          <p:cNvSpPr/>
          <p:nvPr/>
        </p:nvSpPr>
        <p:spPr>
          <a:xfrm>
            <a:off x="4339244" y="5446226"/>
            <a:ext cx="3882044" cy="5902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Studies included</a:t>
            </a:r>
          </a:p>
          <a:p>
            <a:pPr algn="ctr"/>
            <a:r>
              <a:rPr lang="en-US" sz="1200" b="1" dirty="0">
                <a:solidFill>
                  <a:schemeClr val="tx1"/>
                </a:solidFill>
              </a:rPr>
              <a:t>n = 136</a:t>
            </a:r>
          </a:p>
        </p:txBody>
      </p:sp>
      <p:sp>
        <p:nvSpPr>
          <p:cNvPr id="13" name="Rectangle 12">
            <a:extLst>
              <a:ext uri="{FF2B5EF4-FFF2-40B4-BE49-F238E27FC236}">
                <a16:creationId xmlns:a16="http://schemas.microsoft.com/office/drawing/2014/main" id="{E9ACE54C-B0E2-3A4D-A0BC-958FEA5EE681}"/>
              </a:ext>
            </a:extLst>
          </p:cNvPr>
          <p:cNvSpPr/>
          <p:nvPr/>
        </p:nvSpPr>
        <p:spPr>
          <a:xfrm>
            <a:off x="9127375" y="3621579"/>
            <a:ext cx="2743200" cy="6442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Records excluded</a:t>
            </a:r>
          </a:p>
          <a:p>
            <a:pPr algn="ctr"/>
            <a:r>
              <a:rPr lang="en-US" sz="1200" dirty="0">
                <a:solidFill>
                  <a:schemeClr val="tx1"/>
                </a:solidFill>
              </a:rPr>
              <a:t>n = 967</a:t>
            </a:r>
          </a:p>
        </p:txBody>
      </p:sp>
      <p:cxnSp>
        <p:nvCxnSpPr>
          <p:cNvPr id="15" name="Straight Arrow Connector 14">
            <a:extLst>
              <a:ext uri="{FF2B5EF4-FFF2-40B4-BE49-F238E27FC236}">
                <a16:creationId xmlns:a16="http://schemas.microsoft.com/office/drawing/2014/main" id="{8D084CB4-1B39-9B4E-8FC1-0DC50A186A3E}"/>
              </a:ext>
            </a:extLst>
          </p:cNvPr>
          <p:cNvCxnSpPr>
            <a:cxnSpLocks/>
            <a:stCxn id="4" idx="2"/>
            <a:endCxn id="6" idx="0"/>
          </p:cNvCxnSpPr>
          <p:nvPr/>
        </p:nvCxnSpPr>
        <p:spPr>
          <a:xfrm>
            <a:off x="6280266" y="1532312"/>
            <a:ext cx="0" cy="292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3785D36-853A-CB4A-9C5E-5BD33680F9FD}"/>
              </a:ext>
            </a:extLst>
          </p:cNvPr>
          <p:cNvCxnSpPr>
            <a:cxnSpLocks/>
          </p:cNvCxnSpPr>
          <p:nvPr/>
        </p:nvCxnSpPr>
        <p:spPr>
          <a:xfrm>
            <a:off x="6270568" y="2424540"/>
            <a:ext cx="0" cy="292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1B48520-7334-1943-B214-29F98DC4FE91}"/>
              </a:ext>
            </a:extLst>
          </p:cNvPr>
          <p:cNvCxnSpPr>
            <a:cxnSpLocks/>
          </p:cNvCxnSpPr>
          <p:nvPr/>
        </p:nvCxnSpPr>
        <p:spPr>
          <a:xfrm>
            <a:off x="6270568" y="3329247"/>
            <a:ext cx="0" cy="292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C26F7CA-F0DE-B644-84E8-748FDBF6E254}"/>
              </a:ext>
            </a:extLst>
          </p:cNvPr>
          <p:cNvCxnSpPr>
            <a:cxnSpLocks/>
          </p:cNvCxnSpPr>
          <p:nvPr/>
        </p:nvCxnSpPr>
        <p:spPr>
          <a:xfrm>
            <a:off x="6260870" y="4260276"/>
            <a:ext cx="0" cy="292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3D4E3C0-C928-CC4C-BD82-F5DFE275FB2A}"/>
              </a:ext>
            </a:extLst>
          </p:cNvPr>
          <p:cNvCxnSpPr>
            <a:cxnSpLocks/>
          </p:cNvCxnSpPr>
          <p:nvPr/>
        </p:nvCxnSpPr>
        <p:spPr>
          <a:xfrm>
            <a:off x="6260870" y="5153894"/>
            <a:ext cx="0" cy="292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312C775-81E7-3A43-8A1F-CC2CC7633438}"/>
              </a:ext>
            </a:extLst>
          </p:cNvPr>
          <p:cNvCxnSpPr>
            <a:cxnSpLocks/>
            <a:stCxn id="7" idx="3"/>
            <a:endCxn id="8" idx="1"/>
          </p:cNvCxnSpPr>
          <p:nvPr/>
        </p:nvCxnSpPr>
        <p:spPr>
          <a:xfrm flipV="1">
            <a:off x="8221288" y="3025829"/>
            <a:ext cx="9060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B346E1-83F6-7449-967D-CC01BCCF49A2}"/>
              </a:ext>
            </a:extLst>
          </p:cNvPr>
          <p:cNvCxnSpPr>
            <a:cxnSpLocks/>
          </p:cNvCxnSpPr>
          <p:nvPr/>
        </p:nvCxnSpPr>
        <p:spPr>
          <a:xfrm flipV="1">
            <a:off x="8221287" y="3910440"/>
            <a:ext cx="9060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C9ED1E5-BC9C-394F-B900-7A2E2D9CD3D9}"/>
              </a:ext>
            </a:extLst>
          </p:cNvPr>
          <p:cNvCxnSpPr>
            <a:cxnSpLocks/>
          </p:cNvCxnSpPr>
          <p:nvPr/>
        </p:nvCxnSpPr>
        <p:spPr>
          <a:xfrm flipV="1">
            <a:off x="8221286" y="4851864"/>
            <a:ext cx="90608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itle 25">
            <a:extLst>
              <a:ext uri="{FF2B5EF4-FFF2-40B4-BE49-F238E27FC236}">
                <a16:creationId xmlns:a16="http://schemas.microsoft.com/office/drawing/2014/main" id="{3074CAE4-AC1C-9D43-B7CC-BC1595674871}"/>
              </a:ext>
            </a:extLst>
          </p:cNvPr>
          <p:cNvSpPr>
            <a:spLocks noGrp="1"/>
          </p:cNvSpPr>
          <p:nvPr>
            <p:ph type="title"/>
          </p:nvPr>
        </p:nvSpPr>
        <p:spPr>
          <a:xfrm>
            <a:off x="296489" y="306339"/>
            <a:ext cx="3884813" cy="6285653"/>
          </a:xfrm>
        </p:spPr>
        <p:txBody>
          <a:bodyPr>
            <a:noAutofit/>
          </a:bodyPr>
          <a:lstStyle/>
          <a:p>
            <a:pPr algn="l"/>
            <a:r>
              <a:rPr lang="en-US" sz="2800" dirty="0"/>
              <a:t>How is cultural capital conceptualized and deployed in U.S. focused community development research? </a:t>
            </a:r>
            <a:br>
              <a:rPr lang="en-US" sz="2800" dirty="0"/>
            </a:br>
            <a:br>
              <a:rPr lang="en-US" sz="2800" dirty="0"/>
            </a:br>
            <a:r>
              <a:rPr lang="en-US" sz="2800" dirty="0"/>
              <a:t>How is it operationalized?</a:t>
            </a:r>
          </a:p>
        </p:txBody>
      </p:sp>
    </p:spTree>
    <p:extLst>
      <p:ext uri="{BB962C8B-B14F-4D97-AF65-F5344CB8AC3E}">
        <p14:creationId xmlns:p14="http://schemas.microsoft.com/office/powerpoint/2010/main" val="171205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B70F-B965-FF40-BC94-6B0B6C1D9034}"/>
              </a:ext>
            </a:extLst>
          </p:cNvPr>
          <p:cNvSpPr>
            <a:spLocks noGrp="1"/>
          </p:cNvSpPr>
          <p:nvPr>
            <p:ph type="title"/>
          </p:nvPr>
        </p:nvSpPr>
        <p:spPr/>
        <p:txBody>
          <a:bodyPr/>
          <a:lstStyle/>
          <a:p>
            <a:r>
              <a:rPr lang="en-US" dirty="0"/>
              <a:t>Some initial impressions</a:t>
            </a:r>
          </a:p>
        </p:txBody>
      </p:sp>
      <p:sp>
        <p:nvSpPr>
          <p:cNvPr id="3" name="Content Placeholder 2">
            <a:extLst>
              <a:ext uri="{FF2B5EF4-FFF2-40B4-BE49-F238E27FC236}">
                <a16:creationId xmlns:a16="http://schemas.microsoft.com/office/drawing/2014/main" id="{76F77AC6-90CF-4446-A0EB-D7DE3C17DDE2}"/>
              </a:ext>
            </a:extLst>
          </p:cNvPr>
          <p:cNvSpPr>
            <a:spLocks noGrp="1"/>
          </p:cNvSpPr>
          <p:nvPr>
            <p:ph idx="1"/>
          </p:nvPr>
        </p:nvSpPr>
        <p:spPr/>
        <p:txBody>
          <a:bodyPr/>
          <a:lstStyle/>
          <a:p>
            <a:pPr marL="0" indent="0">
              <a:buNone/>
            </a:pPr>
            <a:r>
              <a:rPr lang="en-US" u="sng" dirty="0"/>
              <a:t>Discipline</a:t>
            </a:r>
            <a:r>
              <a:rPr lang="en-US" dirty="0"/>
              <a:t> </a:t>
            </a:r>
          </a:p>
          <a:p>
            <a:r>
              <a:rPr lang="en-US" dirty="0"/>
              <a:t>Varied – anthropology, sociology, geography, planning, economics, tourism, natural resource management</a:t>
            </a:r>
          </a:p>
          <a:p>
            <a:pPr marL="0" indent="0">
              <a:buNone/>
            </a:pPr>
            <a:r>
              <a:rPr lang="en-US" u="sng" dirty="0"/>
              <a:t>Methodology</a:t>
            </a:r>
            <a:r>
              <a:rPr lang="en-US" dirty="0"/>
              <a:t> </a:t>
            </a:r>
          </a:p>
          <a:p>
            <a:r>
              <a:rPr lang="en-US" dirty="0"/>
              <a:t>Tending to be qualitative, case studies. Also mixed methods and some quantitative. </a:t>
            </a:r>
          </a:p>
        </p:txBody>
      </p:sp>
    </p:spTree>
    <p:extLst>
      <p:ext uri="{BB962C8B-B14F-4D97-AF65-F5344CB8AC3E}">
        <p14:creationId xmlns:p14="http://schemas.microsoft.com/office/powerpoint/2010/main" val="368364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FA1F-9A57-8D43-B6D3-77E14D97821B}"/>
              </a:ext>
            </a:extLst>
          </p:cNvPr>
          <p:cNvSpPr>
            <a:spLocks noGrp="1"/>
          </p:cNvSpPr>
          <p:nvPr>
            <p:ph type="title"/>
          </p:nvPr>
        </p:nvSpPr>
        <p:spPr/>
        <p:txBody>
          <a:bodyPr/>
          <a:lstStyle/>
          <a:p>
            <a:r>
              <a:rPr lang="en-US" dirty="0"/>
              <a:t>Some initial impressions</a:t>
            </a:r>
          </a:p>
        </p:txBody>
      </p:sp>
      <p:sp>
        <p:nvSpPr>
          <p:cNvPr id="3" name="Content Placeholder 2">
            <a:extLst>
              <a:ext uri="{FF2B5EF4-FFF2-40B4-BE49-F238E27FC236}">
                <a16:creationId xmlns:a16="http://schemas.microsoft.com/office/drawing/2014/main" id="{51F79D38-03D2-8746-A39E-8E5545104888}"/>
              </a:ext>
            </a:extLst>
          </p:cNvPr>
          <p:cNvSpPr>
            <a:spLocks noGrp="1"/>
          </p:cNvSpPr>
          <p:nvPr>
            <p:ph idx="1"/>
          </p:nvPr>
        </p:nvSpPr>
        <p:spPr/>
        <p:txBody>
          <a:bodyPr/>
          <a:lstStyle/>
          <a:p>
            <a:pPr marL="0" indent="0">
              <a:buNone/>
            </a:pPr>
            <a:r>
              <a:rPr lang="en-US" u="sng" dirty="0"/>
              <a:t>Cultural capital conceptualization themes</a:t>
            </a:r>
          </a:p>
          <a:p>
            <a:r>
              <a:rPr lang="en-US" dirty="0"/>
              <a:t>Group distinction </a:t>
            </a:r>
          </a:p>
          <a:p>
            <a:r>
              <a:rPr lang="en-US" dirty="0"/>
              <a:t>Connection to place</a:t>
            </a:r>
          </a:p>
          <a:p>
            <a:r>
              <a:rPr lang="en-US" dirty="0"/>
              <a:t>Objectified</a:t>
            </a:r>
          </a:p>
          <a:p>
            <a:r>
              <a:rPr lang="en-US" dirty="0"/>
              <a:t>Embodied</a:t>
            </a:r>
          </a:p>
          <a:p>
            <a:r>
              <a:rPr lang="en-US" dirty="0"/>
              <a:t>Knowledge, attitudes, norms, beliefs, values</a:t>
            </a:r>
          </a:p>
          <a:p>
            <a:r>
              <a:rPr lang="en-US" dirty="0"/>
              <a:t>Media and arts</a:t>
            </a:r>
          </a:p>
        </p:txBody>
      </p:sp>
    </p:spTree>
    <p:extLst>
      <p:ext uri="{BB962C8B-B14F-4D97-AF65-F5344CB8AC3E}">
        <p14:creationId xmlns:p14="http://schemas.microsoft.com/office/powerpoint/2010/main" val="178432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FA1F-9A57-8D43-B6D3-77E14D97821B}"/>
              </a:ext>
            </a:extLst>
          </p:cNvPr>
          <p:cNvSpPr>
            <a:spLocks noGrp="1"/>
          </p:cNvSpPr>
          <p:nvPr>
            <p:ph type="title"/>
          </p:nvPr>
        </p:nvSpPr>
        <p:spPr/>
        <p:txBody>
          <a:bodyPr/>
          <a:lstStyle/>
          <a:p>
            <a:r>
              <a:rPr lang="en-US" dirty="0"/>
              <a:t>Some initial impressions</a:t>
            </a:r>
          </a:p>
        </p:txBody>
      </p:sp>
      <p:sp>
        <p:nvSpPr>
          <p:cNvPr id="3" name="Content Placeholder 2">
            <a:extLst>
              <a:ext uri="{FF2B5EF4-FFF2-40B4-BE49-F238E27FC236}">
                <a16:creationId xmlns:a16="http://schemas.microsoft.com/office/drawing/2014/main" id="{51F79D38-03D2-8746-A39E-8E5545104888}"/>
              </a:ext>
            </a:extLst>
          </p:cNvPr>
          <p:cNvSpPr>
            <a:spLocks noGrp="1"/>
          </p:cNvSpPr>
          <p:nvPr>
            <p:ph idx="1"/>
          </p:nvPr>
        </p:nvSpPr>
        <p:spPr/>
        <p:txBody>
          <a:bodyPr>
            <a:normAutofit lnSpcReduction="10000"/>
          </a:bodyPr>
          <a:lstStyle/>
          <a:p>
            <a:pPr marL="0" indent="0">
              <a:buNone/>
            </a:pPr>
            <a:r>
              <a:rPr lang="en-US" u="sng" dirty="0"/>
              <a:t>Cultural capital application themes</a:t>
            </a:r>
          </a:p>
          <a:p>
            <a:r>
              <a:rPr lang="en-US" dirty="0"/>
              <a:t>Preservation</a:t>
            </a:r>
          </a:p>
          <a:p>
            <a:r>
              <a:rPr lang="en-US" dirty="0"/>
              <a:t>Conservation</a:t>
            </a:r>
          </a:p>
          <a:p>
            <a:r>
              <a:rPr lang="en-US" dirty="0"/>
              <a:t>Participation</a:t>
            </a:r>
          </a:p>
          <a:p>
            <a:r>
              <a:rPr lang="en-US" dirty="0"/>
              <a:t>Equity</a:t>
            </a:r>
          </a:p>
          <a:p>
            <a:r>
              <a:rPr lang="en-US" dirty="0"/>
              <a:t>Generative/limiting of community development</a:t>
            </a:r>
          </a:p>
          <a:p>
            <a:r>
              <a:rPr lang="en-US" dirty="0"/>
              <a:t>Creative industry</a:t>
            </a:r>
          </a:p>
          <a:p>
            <a:r>
              <a:rPr lang="en-US" dirty="0"/>
              <a:t>Economic development</a:t>
            </a:r>
          </a:p>
        </p:txBody>
      </p:sp>
    </p:spTree>
    <p:extLst>
      <p:ext uri="{BB962C8B-B14F-4D97-AF65-F5344CB8AC3E}">
        <p14:creationId xmlns:p14="http://schemas.microsoft.com/office/powerpoint/2010/main" val="166079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1B0-E0BB-ED43-B4D0-C9142D1F28D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5BFEA21-C960-AE4A-A276-F48452782A11}"/>
              </a:ext>
            </a:extLst>
          </p:cNvPr>
          <p:cNvSpPr>
            <a:spLocks noGrp="1"/>
          </p:cNvSpPr>
          <p:nvPr>
            <p:ph idx="1"/>
          </p:nvPr>
        </p:nvSpPr>
        <p:spPr/>
        <p:txBody>
          <a:bodyPr/>
          <a:lstStyle/>
          <a:p>
            <a:r>
              <a:rPr lang="en-US" dirty="0"/>
              <a:t>Continue analysis of themes, possibly with a correspondence analysis</a:t>
            </a:r>
          </a:p>
          <a:p>
            <a:r>
              <a:rPr lang="en-US" dirty="0"/>
              <a:t>Analyze within subcategories</a:t>
            </a:r>
          </a:p>
          <a:p>
            <a:r>
              <a:rPr lang="en-US" dirty="0"/>
              <a:t>Catalog secondary data datasets</a:t>
            </a:r>
          </a:p>
          <a:p>
            <a:r>
              <a:rPr lang="en-US" dirty="0"/>
              <a:t>Write up results for dissemination</a:t>
            </a:r>
          </a:p>
          <a:p>
            <a:endParaRPr lang="en-US" dirty="0"/>
          </a:p>
        </p:txBody>
      </p:sp>
    </p:spTree>
    <p:extLst>
      <p:ext uri="{BB962C8B-B14F-4D97-AF65-F5344CB8AC3E}">
        <p14:creationId xmlns:p14="http://schemas.microsoft.com/office/powerpoint/2010/main" val="396909819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3146</TotalTime>
  <Words>592</Words>
  <Application>Microsoft Macintosh PowerPoint</Application>
  <PresentationFormat>Widescreen</PresentationFormat>
  <Paragraphs>77</Paragraphs>
  <Slides>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Theme</vt:lpstr>
      <vt:lpstr>A systematic review of cultural capital in U.S. community development research </vt:lpstr>
      <vt:lpstr>How is cultural capital conceptualized and deployed in U.S. focused community development research?   How is it operationalized?</vt:lpstr>
      <vt:lpstr>How is cultural capital conceptualized and deployed in U.S. focused community development research?   How is it operationalized?</vt:lpstr>
      <vt:lpstr>How is cultural capital conceptualized and deployed in U.S. focused community development research?   How is it operationalized?</vt:lpstr>
      <vt:lpstr>How is cultural capital conceptualized and deployed in U.S. focused community development research?   How is it operationalized?</vt:lpstr>
      <vt:lpstr>Some initial impressions</vt:lpstr>
      <vt:lpstr>Some initial impressions</vt:lpstr>
      <vt:lpstr>Some initial impressions</vt:lpstr>
      <vt:lpstr>Next steps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Hale</dc:creator>
  <cp:lastModifiedBy>James Hale</cp:lastModifiedBy>
  <cp:revision>16</cp:revision>
  <dcterms:created xsi:type="dcterms:W3CDTF">2022-03-21T15:20:52Z</dcterms:created>
  <dcterms:modified xsi:type="dcterms:W3CDTF">2022-03-24T17:26:51Z</dcterms:modified>
</cp:coreProperties>
</file>