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4" r:id="rId3"/>
    <p:sldId id="275" r:id="rId4"/>
    <p:sldId id="276" r:id="rId5"/>
    <p:sldId id="277" r:id="rId6"/>
    <p:sldId id="282" r:id="rId7"/>
    <p:sldId id="283" r:id="rId8"/>
    <p:sldId id="278" r:id="rId9"/>
    <p:sldId id="285" r:id="rId10"/>
    <p:sldId id="284" r:id="rId11"/>
    <p:sldId id="288" r:id="rId12"/>
    <p:sldId id="286" r:id="rId13"/>
    <p:sldId id="28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BCA40-5FDD-4DFF-A259-801FDD4BC4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706605-E072-4F9B-B7AA-AFA8AD553D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ADB13D-543C-445C-8C31-A70209652BAA}"/>
              </a:ext>
            </a:extLst>
          </p:cNvPr>
          <p:cNvSpPr>
            <a:spLocks noGrp="1"/>
          </p:cNvSpPr>
          <p:nvPr>
            <p:ph type="dt" sz="half" idx="10"/>
          </p:nvPr>
        </p:nvSpPr>
        <p:spPr/>
        <p:txBody>
          <a:bodyPr/>
          <a:lstStyle/>
          <a:p>
            <a:fld id="{2BB7798C-CD8B-4FA2-81E0-5DE2AF70A30B}" type="datetimeFigureOut">
              <a:rPr lang="en-US" smtClean="0"/>
              <a:t>8/29/2022</a:t>
            </a:fld>
            <a:endParaRPr lang="en-US"/>
          </a:p>
        </p:txBody>
      </p:sp>
      <p:sp>
        <p:nvSpPr>
          <p:cNvPr id="5" name="Footer Placeholder 4">
            <a:extLst>
              <a:ext uri="{FF2B5EF4-FFF2-40B4-BE49-F238E27FC236}">
                <a16:creationId xmlns:a16="http://schemas.microsoft.com/office/drawing/2014/main" id="{AC73F563-C77B-4043-9EED-91E2E07360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1E3BC2-24F8-416D-9A18-3670DE30791A}"/>
              </a:ext>
            </a:extLst>
          </p:cNvPr>
          <p:cNvSpPr>
            <a:spLocks noGrp="1"/>
          </p:cNvSpPr>
          <p:nvPr>
            <p:ph type="sldNum" sz="quarter" idx="12"/>
          </p:nvPr>
        </p:nvSpPr>
        <p:spPr/>
        <p:txBody>
          <a:bodyPr/>
          <a:lstStyle/>
          <a:p>
            <a:fld id="{5B31F3A1-1681-4A68-957B-E58DD0F70711}" type="slidenum">
              <a:rPr lang="en-US" smtClean="0"/>
              <a:t>‹#›</a:t>
            </a:fld>
            <a:endParaRPr lang="en-US"/>
          </a:p>
        </p:txBody>
      </p:sp>
    </p:spTree>
    <p:extLst>
      <p:ext uri="{BB962C8B-B14F-4D97-AF65-F5344CB8AC3E}">
        <p14:creationId xmlns:p14="http://schemas.microsoft.com/office/powerpoint/2010/main" val="4089538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36F22-1EC9-4E13-B945-5199922C2D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321352-A87D-4F7B-82D5-F9A10495D2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88508-9774-4A17-8E8B-65964E5FC822}"/>
              </a:ext>
            </a:extLst>
          </p:cNvPr>
          <p:cNvSpPr>
            <a:spLocks noGrp="1"/>
          </p:cNvSpPr>
          <p:nvPr>
            <p:ph type="dt" sz="half" idx="10"/>
          </p:nvPr>
        </p:nvSpPr>
        <p:spPr/>
        <p:txBody>
          <a:bodyPr/>
          <a:lstStyle/>
          <a:p>
            <a:fld id="{2BB7798C-CD8B-4FA2-81E0-5DE2AF70A30B}" type="datetimeFigureOut">
              <a:rPr lang="en-US" smtClean="0"/>
              <a:t>8/29/2022</a:t>
            </a:fld>
            <a:endParaRPr lang="en-US"/>
          </a:p>
        </p:txBody>
      </p:sp>
      <p:sp>
        <p:nvSpPr>
          <p:cNvPr id="5" name="Footer Placeholder 4">
            <a:extLst>
              <a:ext uri="{FF2B5EF4-FFF2-40B4-BE49-F238E27FC236}">
                <a16:creationId xmlns:a16="http://schemas.microsoft.com/office/drawing/2014/main" id="{5DFA520F-E673-40BD-BAAF-28F5DFEC0F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0B1194-DEB3-4DAA-B032-8EDDE6F56F90}"/>
              </a:ext>
            </a:extLst>
          </p:cNvPr>
          <p:cNvSpPr>
            <a:spLocks noGrp="1"/>
          </p:cNvSpPr>
          <p:nvPr>
            <p:ph type="sldNum" sz="quarter" idx="12"/>
          </p:nvPr>
        </p:nvSpPr>
        <p:spPr/>
        <p:txBody>
          <a:bodyPr/>
          <a:lstStyle/>
          <a:p>
            <a:fld id="{5B31F3A1-1681-4A68-957B-E58DD0F70711}" type="slidenum">
              <a:rPr lang="en-US" smtClean="0"/>
              <a:t>‹#›</a:t>
            </a:fld>
            <a:endParaRPr lang="en-US"/>
          </a:p>
        </p:txBody>
      </p:sp>
    </p:spTree>
    <p:extLst>
      <p:ext uri="{BB962C8B-B14F-4D97-AF65-F5344CB8AC3E}">
        <p14:creationId xmlns:p14="http://schemas.microsoft.com/office/powerpoint/2010/main" val="2041979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438863-85FC-4801-ACCB-3E3C77FEF9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F0AA9F-4C33-4BB8-B363-2E12DDD177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57D667-0F69-48BA-A212-48C4F6E2219D}"/>
              </a:ext>
            </a:extLst>
          </p:cNvPr>
          <p:cNvSpPr>
            <a:spLocks noGrp="1"/>
          </p:cNvSpPr>
          <p:nvPr>
            <p:ph type="dt" sz="half" idx="10"/>
          </p:nvPr>
        </p:nvSpPr>
        <p:spPr/>
        <p:txBody>
          <a:bodyPr/>
          <a:lstStyle/>
          <a:p>
            <a:fld id="{2BB7798C-CD8B-4FA2-81E0-5DE2AF70A30B}" type="datetimeFigureOut">
              <a:rPr lang="en-US" smtClean="0"/>
              <a:t>8/29/2022</a:t>
            </a:fld>
            <a:endParaRPr lang="en-US"/>
          </a:p>
        </p:txBody>
      </p:sp>
      <p:sp>
        <p:nvSpPr>
          <p:cNvPr id="5" name="Footer Placeholder 4">
            <a:extLst>
              <a:ext uri="{FF2B5EF4-FFF2-40B4-BE49-F238E27FC236}">
                <a16:creationId xmlns:a16="http://schemas.microsoft.com/office/drawing/2014/main" id="{6AB392EC-B4A5-497E-86FB-7C72AB21CC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4E865C-A237-44FA-9F00-AB5B2E4B84D2}"/>
              </a:ext>
            </a:extLst>
          </p:cNvPr>
          <p:cNvSpPr>
            <a:spLocks noGrp="1"/>
          </p:cNvSpPr>
          <p:nvPr>
            <p:ph type="sldNum" sz="quarter" idx="12"/>
          </p:nvPr>
        </p:nvSpPr>
        <p:spPr/>
        <p:txBody>
          <a:bodyPr/>
          <a:lstStyle/>
          <a:p>
            <a:fld id="{5B31F3A1-1681-4A68-957B-E58DD0F70711}" type="slidenum">
              <a:rPr lang="en-US" smtClean="0"/>
              <a:t>‹#›</a:t>
            </a:fld>
            <a:endParaRPr lang="en-US"/>
          </a:p>
        </p:txBody>
      </p:sp>
    </p:spTree>
    <p:extLst>
      <p:ext uri="{BB962C8B-B14F-4D97-AF65-F5344CB8AC3E}">
        <p14:creationId xmlns:p14="http://schemas.microsoft.com/office/powerpoint/2010/main" val="105885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60BD-9B15-4452-A3F0-E28CF384BA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B2E9AE-913C-4AC0-9CC6-210EC90C29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EA0E7-4444-4609-BD2E-8166F97150FB}"/>
              </a:ext>
            </a:extLst>
          </p:cNvPr>
          <p:cNvSpPr>
            <a:spLocks noGrp="1"/>
          </p:cNvSpPr>
          <p:nvPr>
            <p:ph type="dt" sz="half" idx="10"/>
          </p:nvPr>
        </p:nvSpPr>
        <p:spPr/>
        <p:txBody>
          <a:bodyPr/>
          <a:lstStyle/>
          <a:p>
            <a:fld id="{2BB7798C-CD8B-4FA2-81E0-5DE2AF70A30B}" type="datetimeFigureOut">
              <a:rPr lang="en-US" smtClean="0"/>
              <a:t>8/29/2022</a:t>
            </a:fld>
            <a:endParaRPr lang="en-US"/>
          </a:p>
        </p:txBody>
      </p:sp>
      <p:sp>
        <p:nvSpPr>
          <p:cNvPr id="5" name="Footer Placeholder 4">
            <a:extLst>
              <a:ext uri="{FF2B5EF4-FFF2-40B4-BE49-F238E27FC236}">
                <a16:creationId xmlns:a16="http://schemas.microsoft.com/office/drawing/2014/main" id="{6F7533CD-7883-4F6E-A00C-265D97DD88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8C8D18-C092-44DF-8677-38A8478B0269}"/>
              </a:ext>
            </a:extLst>
          </p:cNvPr>
          <p:cNvSpPr>
            <a:spLocks noGrp="1"/>
          </p:cNvSpPr>
          <p:nvPr>
            <p:ph type="sldNum" sz="quarter" idx="12"/>
          </p:nvPr>
        </p:nvSpPr>
        <p:spPr/>
        <p:txBody>
          <a:bodyPr/>
          <a:lstStyle/>
          <a:p>
            <a:fld id="{5B31F3A1-1681-4A68-957B-E58DD0F70711}" type="slidenum">
              <a:rPr lang="en-US" smtClean="0"/>
              <a:t>‹#›</a:t>
            </a:fld>
            <a:endParaRPr lang="en-US"/>
          </a:p>
        </p:txBody>
      </p:sp>
    </p:spTree>
    <p:extLst>
      <p:ext uri="{BB962C8B-B14F-4D97-AF65-F5344CB8AC3E}">
        <p14:creationId xmlns:p14="http://schemas.microsoft.com/office/powerpoint/2010/main" val="1757167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74078-8D83-45B0-9041-0D33C7879F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42A73D-3F49-4345-BC04-72556F320E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50D17B-D529-4429-A2ED-BCE2129B49B3}"/>
              </a:ext>
            </a:extLst>
          </p:cNvPr>
          <p:cNvSpPr>
            <a:spLocks noGrp="1"/>
          </p:cNvSpPr>
          <p:nvPr>
            <p:ph type="dt" sz="half" idx="10"/>
          </p:nvPr>
        </p:nvSpPr>
        <p:spPr/>
        <p:txBody>
          <a:bodyPr/>
          <a:lstStyle/>
          <a:p>
            <a:fld id="{2BB7798C-CD8B-4FA2-81E0-5DE2AF70A30B}" type="datetimeFigureOut">
              <a:rPr lang="en-US" smtClean="0"/>
              <a:t>8/29/2022</a:t>
            </a:fld>
            <a:endParaRPr lang="en-US"/>
          </a:p>
        </p:txBody>
      </p:sp>
      <p:sp>
        <p:nvSpPr>
          <p:cNvPr id="5" name="Footer Placeholder 4">
            <a:extLst>
              <a:ext uri="{FF2B5EF4-FFF2-40B4-BE49-F238E27FC236}">
                <a16:creationId xmlns:a16="http://schemas.microsoft.com/office/drawing/2014/main" id="{E45F69AB-C373-451D-B598-DD0F5D3DF0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E0900D-AFBE-4009-8B4A-DCF58BA26BA3}"/>
              </a:ext>
            </a:extLst>
          </p:cNvPr>
          <p:cNvSpPr>
            <a:spLocks noGrp="1"/>
          </p:cNvSpPr>
          <p:nvPr>
            <p:ph type="sldNum" sz="quarter" idx="12"/>
          </p:nvPr>
        </p:nvSpPr>
        <p:spPr/>
        <p:txBody>
          <a:bodyPr/>
          <a:lstStyle/>
          <a:p>
            <a:fld id="{5B31F3A1-1681-4A68-957B-E58DD0F70711}" type="slidenum">
              <a:rPr lang="en-US" smtClean="0"/>
              <a:t>‹#›</a:t>
            </a:fld>
            <a:endParaRPr lang="en-US"/>
          </a:p>
        </p:txBody>
      </p:sp>
    </p:spTree>
    <p:extLst>
      <p:ext uri="{BB962C8B-B14F-4D97-AF65-F5344CB8AC3E}">
        <p14:creationId xmlns:p14="http://schemas.microsoft.com/office/powerpoint/2010/main" val="3627054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8B8AC-7702-496F-AF23-CC6705E19A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39D10C-E4DC-4AD0-B4EA-278B585D77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649976-6711-4E01-8F17-930AD71D34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A356F7-0B27-4668-BB71-53736E47F521}"/>
              </a:ext>
            </a:extLst>
          </p:cNvPr>
          <p:cNvSpPr>
            <a:spLocks noGrp="1"/>
          </p:cNvSpPr>
          <p:nvPr>
            <p:ph type="dt" sz="half" idx="10"/>
          </p:nvPr>
        </p:nvSpPr>
        <p:spPr/>
        <p:txBody>
          <a:bodyPr/>
          <a:lstStyle/>
          <a:p>
            <a:fld id="{2BB7798C-CD8B-4FA2-81E0-5DE2AF70A30B}" type="datetimeFigureOut">
              <a:rPr lang="en-US" smtClean="0"/>
              <a:t>8/29/2022</a:t>
            </a:fld>
            <a:endParaRPr lang="en-US"/>
          </a:p>
        </p:txBody>
      </p:sp>
      <p:sp>
        <p:nvSpPr>
          <p:cNvPr id="6" name="Footer Placeholder 5">
            <a:extLst>
              <a:ext uri="{FF2B5EF4-FFF2-40B4-BE49-F238E27FC236}">
                <a16:creationId xmlns:a16="http://schemas.microsoft.com/office/drawing/2014/main" id="{42B3B856-6D2E-4205-A36E-0F09FE549A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691747-5CD0-48F0-9D61-1F7628A737D0}"/>
              </a:ext>
            </a:extLst>
          </p:cNvPr>
          <p:cNvSpPr>
            <a:spLocks noGrp="1"/>
          </p:cNvSpPr>
          <p:nvPr>
            <p:ph type="sldNum" sz="quarter" idx="12"/>
          </p:nvPr>
        </p:nvSpPr>
        <p:spPr/>
        <p:txBody>
          <a:bodyPr/>
          <a:lstStyle/>
          <a:p>
            <a:fld id="{5B31F3A1-1681-4A68-957B-E58DD0F70711}" type="slidenum">
              <a:rPr lang="en-US" smtClean="0"/>
              <a:t>‹#›</a:t>
            </a:fld>
            <a:endParaRPr lang="en-US"/>
          </a:p>
        </p:txBody>
      </p:sp>
    </p:spTree>
    <p:extLst>
      <p:ext uri="{BB962C8B-B14F-4D97-AF65-F5344CB8AC3E}">
        <p14:creationId xmlns:p14="http://schemas.microsoft.com/office/powerpoint/2010/main" val="277719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B7222-D093-49D3-BFA0-18AA5F9EDC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163876-7E63-4D7B-BB56-6E6FB0E571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C454A7-6464-4823-95B0-2D431068B2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E0B5DB-5AA9-4342-A750-93B932B1B4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84A223-1CE1-4FAE-8C17-5DEECF0664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671A4C-BE5A-4D33-B04B-4097C3727B32}"/>
              </a:ext>
            </a:extLst>
          </p:cNvPr>
          <p:cNvSpPr>
            <a:spLocks noGrp="1"/>
          </p:cNvSpPr>
          <p:nvPr>
            <p:ph type="dt" sz="half" idx="10"/>
          </p:nvPr>
        </p:nvSpPr>
        <p:spPr/>
        <p:txBody>
          <a:bodyPr/>
          <a:lstStyle/>
          <a:p>
            <a:fld id="{2BB7798C-CD8B-4FA2-81E0-5DE2AF70A30B}" type="datetimeFigureOut">
              <a:rPr lang="en-US" smtClean="0"/>
              <a:t>8/29/2022</a:t>
            </a:fld>
            <a:endParaRPr lang="en-US"/>
          </a:p>
        </p:txBody>
      </p:sp>
      <p:sp>
        <p:nvSpPr>
          <p:cNvPr id="8" name="Footer Placeholder 7">
            <a:extLst>
              <a:ext uri="{FF2B5EF4-FFF2-40B4-BE49-F238E27FC236}">
                <a16:creationId xmlns:a16="http://schemas.microsoft.com/office/drawing/2014/main" id="{B3F59F3A-EB4E-4751-B93C-5DAFBD4619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EB1D5B-7FA9-4F9F-8E93-1742EC4943CD}"/>
              </a:ext>
            </a:extLst>
          </p:cNvPr>
          <p:cNvSpPr>
            <a:spLocks noGrp="1"/>
          </p:cNvSpPr>
          <p:nvPr>
            <p:ph type="sldNum" sz="quarter" idx="12"/>
          </p:nvPr>
        </p:nvSpPr>
        <p:spPr/>
        <p:txBody>
          <a:bodyPr/>
          <a:lstStyle/>
          <a:p>
            <a:fld id="{5B31F3A1-1681-4A68-957B-E58DD0F70711}" type="slidenum">
              <a:rPr lang="en-US" smtClean="0"/>
              <a:t>‹#›</a:t>
            </a:fld>
            <a:endParaRPr lang="en-US"/>
          </a:p>
        </p:txBody>
      </p:sp>
    </p:spTree>
    <p:extLst>
      <p:ext uri="{BB962C8B-B14F-4D97-AF65-F5344CB8AC3E}">
        <p14:creationId xmlns:p14="http://schemas.microsoft.com/office/powerpoint/2010/main" val="2374519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E9B95-8EC5-4837-A68C-E9E249131B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B62496-0368-4318-B2FB-CDFB5D6D03D5}"/>
              </a:ext>
            </a:extLst>
          </p:cNvPr>
          <p:cNvSpPr>
            <a:spLocks noGrp="1"/>
          </p:cNvSpPr>
          <p:nvPr>
            <p:ph type="dt" sz="half" idx="10"/>
          </p:nvPr>
        </p:nvSpPr>
        <p:spPr/>
        <p:txBody>
          <a:bodyPr/>
          <a:lstStyle/>
          <a:p>
            <a:fld id="{2BB7798C-CD8B-4FA2-81E0-5DE2AF70A30B}" type="datetimeFigureOut">
              <a:rPr lang="en-US" smtClean="0"/>
              <a:t>8/29/2022</a:t>
            </a:fld>
            <a:endParaRPr lang="en-US"/>
          </a:p>
        </p:txBody>
      </p:sp>
      <p:sp>
        <p:nvSpPr>
          <p:cNvPr id="4" name="Footer Placeholder 3">
            <a:extLst>
              <a:ext uri="{FF2B5EF4-FFF2-40B4-BE49-F238E27FC236}">
                <a16:creationId xmlns:a16="http://schemas.microsoft.com/office/drawing/2014/main" id="{FEB51A1B-AAB2-4B84-B8C2-A5BAB068E8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175EBF-1D5A-4B71-83CF-0719643129F4}"/>
              </a:ext>
            </a:extLst>
          </p:cNvPr>
          <p:cNvSpPr>
            <a:spLocks noGrp="1"/>
          </p:cNvSpPr>
          <p:nvPr>
            <p:ph type="sldNum" sz="quarter" idx="12"/>
          </p:nvPr>
        </p:nvSpPr>
        <p:spPr/>
        <p:txBody>
          <a:bodyPr/>
          <a:lstStyle/>
          <a:p>
            <a:fld id="{5B31F3A1-1681-4A68-957B-E58DD0F70711}" type="slidenum">
              <a:rPr lang="en-US" smtClean="0"/>
              <a:t>‹#›</a:t>
            </a:fld>
            <a:endParaRPr lang="en-US"/>
          </a:p>
        </p:txBody>
      </p:sp>
    </p:spTree>
    <p:extLst>
      <p:ext uri="{BB962C8B-B14F-4D97-AF65-F5344CB8AC3E}">
        <p14:creationId xmlns:p14="http://schemas.microsoft.com/office/powerpoint/2010/main" val="1224127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62E62-C762-4E33-846E-458200EDC024}"/>
              </a:ext>
            </a:extLst>
          </p:cNvPr>
          <p:cNvSpPr>
            <a:spLocks noGrp="1"/>
          </p:cNvSpPr>
          <p:nvPr>
            <p:ph type="dt" sz="half" idx="10"/>
          </p:nvPr>
        </p:nvSpPr>
        <p:spPr/>
        <p:txBody>
          <a:bodyPr/>
          <a:lstStyle/>
          <a:p>
            <a:fld id="{2BB7798C-CD8B-4FA2-81E0-5DE2AF70A30B}" type="datetimeFigureOut">
              <a:rPr lang="en-US" smtClean="0"/>
              <a:t>8/29/2022</a:t>
            </a:fld>
            <a:endParaRPr lang="en-US"/>
          </a:p>
        </p:txBody>
      </p:sp>
      <p:sp>
        <p:nvSpPr>
          <p:cNvPr id="3" name="Footer Placeholder 2">
            <a:extLst>
              <a:ext uri="{FF2B5EF4-FFF2-40B4-BE49-F238E27FC236}">
                <a16:creationId xmlns:a16="http://schemas.microsoft.com/office/drawing/2014/main" id="{997829CE-4B6D-4AE8-9D49-1CA16091E5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23510D-F159-4614-B324-8CEC09A5BDF2}"/>
              </a:ext>
            </a:extLst>
          </p:cNvPr>
          <p:cNvSpPr>
            <a:spLocks noGrp="1"/>
          </p:cNvSpPr>
          <p:nvPr>
            <p:ph type="sldNum" sz="quarter" idx="12"/>
          </p:nvPr>
        </p:nvSpPr>
        <p:spPr/>
        <p:txBody>
          <a:bodyPr/>
          <a:lstStyle/>
          <a:p>
            <a:fld id="{5B31F3A1-1681-4A68-957B-E58DD0F70711}" type="slidenum">
              <a:rPr lang="en-US" smtClean="0"/>
              <a:t>‹#›</a:t>
            </a:fld>
            <a:endParaRPr lang="en-US"/>
          </a:p>
        </p:txBody>
      </p:sp>
    </p:spTree>
    <p:extLst>
      <p:ext uri="{BB962C8B-B14F-4D97-AF65-F5344CB8AC3E}">
        <p14:creationId xmlns:p14="http://schemas.microsoft.com/office/powerpoint/2010/main" val="3240757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7B434-359C-4DF6-B177-2F8AA963D1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701391-AED7-467A-9059-7CB62DA0D0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A16119-B8D3-4FE1-9A20-20AE59DA7C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702EA8-65BF-41A7-9679-71E58724AB15}"/>
              </a:ext>
            </a:extLst>
          </p:cNvPr>
          <p:cNvSpPr>
            <a:spLocks noGrp="1"/>
          </p:cNvSpPr>
          <p:nvPr>
            <p:ph type="dt" sz="half" idx="10"/>
          </p:nvPr>
        </p:nvSpPr>
        <p:spPr/>
        <p:txBody>
          <a:bodyPr/>
          <a:lstStyle/>
          <a:p>
            <a:fld id="{2BB7798C-CD8B-4FA2-81E0-5DE2AF70A30B}" type="datetimeFigureOut">
              <a:rPr lang="en-US" smtClean="0"/>
              <a:t>8/29/2022</a:t>
            </a:fld>
            <a:endParaRPr lang="en-US"/>
          </a:p>
        </p:txBody>
      </p:sp>
      <p:sp>
        <p:nvSpPr>
          <p:cNvPr id="6" name="Footer Placeholder 5">
            <a:extLst>
              <a:ext uri="{FF2B5EF4-FFF2-40B4-BE49-F238E27FC236}">
                <a16:creationId xmlns:a16="http://schemas.microsoft.com/office/drawing/2014/main" id="{1309DABC-1276-4DEC-BADE-5F933BC1F0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3B1900-5504-45D9-9307-11CD9811FDDE}"/>
              </a:ext>
            </a:extLst>
          </p:cNvPr>
          <p:cNvSpPr>
            <a:spLocks noGrp="1"/>
          </p:cNvSpPr>
          <p:nvPr>
            <p:ph type="sldNum" sz="quarter" idx="12"/>
          </p:nvPr>
        </p:nvSpPr>
        <p:spPr/>
        <p:txBody>
          <a:bodyPr/>
          <a:lstStyle/>
          <a:p>
            <a:fld id="{5B31F3A1-1681-4A68-957B-E58DD0F70711}" type="slidenum">
              <a:rPr lang="en-US" smtClean="0"/>
              <a:t>‹#›</a:t>
            </a:fld>
            <a:endParaRPr lang="en-US"/>
          </a:p>
        </p:txBody>
      </p:sp>
    </p:spTree>
    <p:extLst>
      <p:ext uri="{BB962C8B-B14F-4D97-AF65-F5344CB8AC3E}">
        <p14:creationId xmlns:p14="http://schemas.microsoft.com/office/powerpoint/2010/main" val="1370212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9139D-37FB-439E-8D56-20E3F5D5D9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AFA2DE-7657-4EA7-AD7F-3A995C9C06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69AD3B-8840-4749-96B3-91CFD4C6A8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7AFE7-4D3B-4931-96DB-EF0FF90ABEF3}"/>
              </a:ext>
            </a:extLst>
          </p:cNvPr>
          <p:cNvSpPr>
            <a:spLocks noGrp="1"/>
          </p:cNvSpPr>
          <p:nvPr>
            <p:ph type="dt" sz="half" idx="10"/>
          </p:nvPr>
        </p:nvSpPr>
        <p:spPr/>
        <p:txBody>
          <a:bodyPr/>
          <a:lstStyle/>
          <a:p>
            <a:fld id="{2BB7798C-CD8B-4FA2-81E0-5DE2AF70A30B}" type="datetimeFigureOut">
              <a:rPr lang="en-US" smtClean="0"/>
              <a:t>8/29/2022</a:t>
            </a:fld>
            <a:endParaRPr lang="en-US"/>
          </a:p>
        </p:txBody>
      </p:sp>
      <p:sp>
        <p:nvSpPr>
          <p:cNvPr id="6" name="Footer Placeholder 5">
            <a:extLst>
              <a:ext uri="{FF2B5EF4-FFF2-40B4-BE49-F238E27FC236}">
                <a16:creationId xmlns:a16="http://schemas.microsoft.com/office/drawing/2014/main" id="{C13B9672-9E6D-448C-BE09-4C6B7C28AE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475944-EF49-46C0-B98D-CD1F192B1812}"/>
              </a:ext>
            </a:extLst>
          </p:cNvPr>
          <p:cNvSpPr>
            <a:spLocks noGrp="1"/>
          </p:cNvSpPr>
          <p:nvPr>
            <p:ph type="sldNum" sz="quarter" idx="12"/>
          </p:nvPr>
        </p:nvSpPr>
        <p:spPr/>
        <p:txBody>
          <a:bodyPr/>
          <a:lstStyle/>
          <a:p>
            <a:fld id="{5B31F3A1-1681-4A68-957B-E58DD0F70711}" type="slidenum">
              <a:rPr lang="en-US" smtClean="0"/>
              <a:t>‹#›</a:t>
            </a:fld>
            <a:endParaRPr lang="en-US"/>
          </a:p>
        </p:txBody>
      </p:sp>
    </p:spTree>
    <p:extLst>
      <p:ext uri="{BB962C8B-B14F-4D97-AF65-F5344CB8AC3E}">
        <p14:creationId xmlns:p14="http://schemas.microsoft.com/office/powerpoint/2010/main" val="813156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6A861F-0FBB-453F-942F-1C69B5E76F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7CDBED-C030-4B08-A6C9-1E22A4131A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C1034D-E8C0-456D-8F04-E14A04A8E2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B7798C-CD8B-4FA2-81E0-5DE2AF70A30B}" type="datetimeFigureOut">
              <a:rPr lang="en-US" smtClean="0"/>
              <a:t>8/29/2022</a:t>
            </a:fld>
            <a:endParaRPr lang="en-US"/>
          </a:p>
        </p:txBody>
      </p:sp>
      <p:sp>
        <p:nvSpPr>
          <p:cNvPr id="5" name="Footer Placeholder 4">
            <a:extLst>
              <a:ext uri="{FF2B5EF4-FFF2-40B4-BE49-F238E27FC236}">
                <a16:creationId xmlns:a16="http://schemas.microsoft.com/office/drawing/2014/main" id="{942E15F1-A171-47F0-A97C-884D9734FB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3B7DCA-D043-4A3E-A28F-07CC1DD41C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31F3A1-1681-4A68-957B-E58DD0F70711}" type="slidenum">
              <a:rPr lang="en-US" smtClean="0"/>
              <a:t>‹#›</a:t>
            </a:fld>
            <a:endParaRPr lang="en-US"/>
          </a:p>
        </p:txBody>
      </p:sp>
    </p:spTree>
    <p:extLst>
      <p:ext uri="{BB962C8B-B14F-4D97-AF65-F5344CB8AC3E}">
        <p14:creationId xmlns:p14="http://schemas.microsoft.com/office/powerpoint/2010/main" val="1458642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02CF8-E26F-47DF-A26C-934EC0B0CDD0}"/>
              </a:ext>
            </a:extLst>
          </p:cNvPr>
          <p:cNvSpPr>
            <a:spLocks noGrp="1"/>
          </p:cNvSpPr>
          <p:nvPr>
            <p:ph type="title"/>
          </p:nvPr>
        </p:nvSpPr>
        <p:spPr>
          <a:xfrm>
            <a:off x="264160" y="113983"/>
            <a:ext cx="11694478" cy="6471752"/>
          </a:xfrm>
        </p:spPr>
        <p:txBody>
          <a:bodyPr/>
          <a:lstStyle/>
          <a:p>
            <a:pPr algn="ctr"/>
            <a:r>
              <a:rPr lang="en-US" dirty="0">
                <a:solidFill>
                  <a:schemeClr val="bg1"/>
                </a:solidFill>
              </a:rPr>
              <a:t>Which Schools Receive State-Level Support for Local Food Purchases? Evidence from Reimbursement Incentive Programs in Michigan and Oregon</a:t>
            </a:r>
            <a:br>
              <a:rPr lang="en-US" dirty="0">
                <a:solidFill>
                  <a:schemeClr val="bg1"/>
                </a:solidFill>
              </a:rPr>
            </a:br>
            <a:br>
              <a:rPr lang="en-US" dirty="0">
                <a:solidFill>
                  <a:schemeClr val="bg1"/>
                </a:solidFill>
              </a:rPr>
            </a:br>
            <a:r>
              <a:rPr lang="en-US" sz="3600" dirty="0">
                <a:solidFill>
                  <a:schemeClr val="bg1"/>
                </a:solidFill>
              </a:rPr>
              <a:t>Jeffrey K. O’Hara, Becca B.R. Jablonski, and Zoe T. Plakias</a:t>
            </a:r>
            <a:br>
              <a:rPr lang="en-US" sz="3600" dirty="0">
                <a:solidFill>
                  <a:schemeClr val="bg1"/>
                </a:solidFill>
              </a:rPr>
            </a:br>
            <a:r>
              <a:rPr lang="en-US" sz="3600" dirty="0">
                <a:solidFill>
                  <a:schemeClr val="bg1"/>
                </a:solidFill>
              </a:rPr>
              <a:t>2022 AAEA Annual Meeting</a:t>
            </a:r>
            <a:br>
              <a:rPr lang="en-US" sz="3600" dirty="0">
                <a:solidFill>
                  <a:schemeClr val="bg1"/>
                </a:solidFill>
              </a:rPr>
            </a:br>
            <a:r>
              <a:rPr lang="en-US" sz="3600" dirty="0">
                <a:solidFill>
                  <a:schemeClr val="bg1"/>
                </a:solidFill>
              </a:rPr>
              <a:t>August 1, 2022</a:t>
            </a:r>
            <a:endParaRPr lang="en-US" sz="3600" dirty="0"/>
          </a:p>
        </p:txBody>
      </p:sp>
    </p:spTree>
    <p:extLst>
      <p:ext uri="{BB962C8B-B14F-4D97-AF65-F5344CB8AC3E}">
        <p14:creationId xmlns:p14="http://schemas.microsoft.com/office/powerpoint/2010/main" val="1980568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2F22F-B074-4FE7-A598-6235172E801D}"/>
              </a:ext>
            </a:extLst>
          </p:cNvPr>
          <p:cNvSpPr>
            <a:spLocks noGrp="1"/>
          </p:cNvSpPr>
          <p:nvPr>
            <p:ph type="title"/>
          </p:nvPr>
        </p:nvSpPr>
        <p:spPr>
          <a:xfrm>
            <a:off x="223283" y="365125"/>
            <a:ext cx="11844669" cy="783191"/>
          </a:xfrm>
        </p:spPr>
        <p:txBody>
          <a:bodyPr>
            <a:normAutofit fontScale="90000"/>
          </a:bodyPr>
          <a:lstStyle/>
          <a:p>
            <a:pPr algn="ctr"/>
            <a:r>
              <a:rPr lang="en-US" dirty="0">
                <a:solidFill>
                  <a:schemeClr val="bg1"/>
                </a:solidFill>
              </a:rPr>
              <a:t>MI </a:t>
            </a:r>
            <a:r>
              <a:rPr lang="en-US" dirty="0" err="1">
                <a:solidFill>
                  <a:schemeClr val="bg1"/>
                </a:solidFill>
              </a:rPr>
              <a:t>Probit</a:t>
            </a:r>
            <a:r>
              <a:rPr lang="en-US" dirty="0">
                <a:solidFill>
                  <a:schemeClr val="bg1"/>
                </a:solidFill>
              </a:rPr>
              <a:t> Results: Which Applicant SFAs Were Funded? </a:t>
            </a:r>
            <a:endParaRPr lang="en-US" dirty="0"/>
          </a:p>
        </p:txBody>
      </p:sp>
      <p:graphicFrame>
        <p:nvGraphicFramePr>
          <p:cNvPr id="4" name="Table 4">
            <a:extLst>
              <a:ext uri="{FF2B5EF4-FFF2-40B4-BE49-F238E27FC236}">
                <a16:creationId xmlns:a16="http://schemas.microsoft.com/office/drawing/2014/main" id="{1853E8F7-63C5-4281-89C5-B5DC03CACA92}"/>
              </a:ext>
            </a:extLst>
          </p:cNvPr>
          <p:cNvGraphicFramePr>
            <a:graphicFrameLocks noGrp="1"/>
          </p:cNvGraphicFramePr>
          <p:nvPr>
            <p:ph idx="1"/>
          </p:nvPr>
        </p:nvGraphicFramePr>
        <p:xfrm>
          <a:off x="223283" y="1275907"/>
          <a:ext cx="11483164" cy="5521687"/>
        </p:xfrm>
        <a:graphic>
          <a:graphicData uri="http://schemas.openxmlformats.org/drawingml/2006/table">
            <a:tbl>
              <a:tblPr firstRow="1" bandRow="1">
                <a:tableStyleId>{5C22544A-7EE6-4342-B048-85BDC9FD1C3A}</a:tableStyleId>
              </a:tblPr>
              <a:tblGrid>
                <a:gridCol w="5276048">
                  <a:extLst>
                    <a:ext uri="{9D8B030D-6E8A-4147-A177-3AD203B41FA5}">
                      <a16:colId xmlns:a16="http://schemas.microsoft.com/office/drawing/2014/main" val="3439859039"/>
                    </a:ext>
                  </a:extLst>
                </a:gridCol>
                <a:gridCol w="3103558">
                  <a:extLst>
                    <a:ext uri="{9D8B030D-6E8A-4147-A177-3AD203B41FA5}">
                      <a16:colId xmlns:a16="http://schemas.microsoft.com/office/drawing/2014/main" val="2472296772"/>
                    </a:ext>
                  </a:extLst>
                </a:gridCol>
                <a:gridCol w="3103558">
                  <a:extLst>
                    <a:ext uri="{9D8B030D-6E8A-4147-A177-3AD203B41FA5}">
                      <a16:colId xmlns:a16="http://schemas.microsoft.com/office/drawing/2014/main" val="3139428177"/>
                    </a:ext>
                  </a:extLst>
                </a:gridCol>
              </a:tblGrid>
              <a:tr h="376967">
                <a:tc>
                  <a:txBody>
                    <a:bodyPr/>
                    <a:lstStyle/>
                    <a:p>
                      <a:pPr algn="l"/>
                      <a:r>
                        <a:rPr lang="en-US" sz="2000" dirty="0"/>
                        <a:t>Variable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Parameter Estimate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Marginal effects (selected)</a:t>
                      </a:r>
                    </a:p>
                  </a:txBody>
                  <a:tcPr/>
                </a:tc>
                <a:extLst>
                  <a:ext uri="{0D108BD9-81ED-4DB2-BD59-A6C34878D82A}">
                    <a16:rowId xmlns:a16="http://schemas.microsoft.com/office/drawing/2014/main" val="3724642322"/>
                  </a:ext>
                </a:extLst>
              </a:tr>
              <a:tr h="34797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Participated in F2S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82348012"/>
                  </a:ext>
                </a:extLst>
              </a:tr>
              <a:tr h="34797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Grades 9-12 participated in F2S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-0.758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76031093"/>
                  </a:ext>
                </a:extLst>
              </a:tr>
              <a:tr h="34797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Grades 6-8 participated in F2S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0.244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16898411"/>
                  </a:ext>
                </a:extLst>
              </a:tr>
              <a:tr h="34797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Purchased directly from producer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0.737*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29%</a:t>
                      </a:r>
                    </a:p>
                  </a:txBody>
                  <a:tcPr marL="68580" marR="68580" marT="0" marB="0" anchor="ctr"/>
                </a:tc>
                <a:extLst>
                  <a:ext uri="{0D108BD9-81ED-4DB2-BD59-A6C34878D82A}">
                    <a16:rowId xmlns:a16="http://schemas.microsoft.com/office/drawing/2014/main" val="113472856"/>
                  </a:ext>
                </a:extLst>
              </a:tr>
              <a:tr h="500715">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Purchased directly from nontraditional supplier (excl. producer)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0.661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303431"/>
                  </a:ext>
                </a:extLst>
              </a:tr>
              <a:tr h="34797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Purchased fruit/vegetables locally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34348823"/>
                  </a:ext>
                </a:extLst>
              </a:tr>
              <a:tr h="34797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Purchased meat/seafood locally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1.472</a:t>
                      </a:r>
                      <a:r>
                        <a:rPr lang="en-US" sz="1800" baseline="30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59%</a:t>
                      </a:r>
                    </a:p>
                  </a:txBody>
                  <a:tcPr marL="68580" marR="68580" marT="0" marB="0" anchor="ctr"/>
                </a:tc>
                <a:extLst>
                  <a:ext uri="{0D108BD9-81ED-4DB2-BD59-A6C34878D82A}">
                    <a16:rowId xmlns:a16="http://schemas.microsoft.com/office/drawing/2014/main" val="1461178003"/>
                  </a:ext>
                </a:extLst>
              </a:tr>
              <a:tr h="34797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Purchased eggs locally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-1.184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92381469"/>
                  </a:ext>
                </a:extLst>
              </a:tr>
              <a:tr h="500715">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Reported benefiting from community support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0.164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9795879"/>
                  </a:ext>
                </a:extLst>
              </a:tr>
              <a:tr h="34797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District size (in 10,000s)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0.650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39208696"/>
                  </a:ext>
                </a:extLst>
              </a:tr>
              <a:tr h="500715">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Share of students with free/reduced price meals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-1.232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88642579"/>
                  </a:ext>
                </a:extLst>
              </a:tr>
              <a:tr h="34797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Located in metropolitan county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-0.719</a:t>
                      </a:r>
                      <a:r>
                        <a:rPr lang="en-US" sz="18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-29%</a:t>
                      </a:r>
                    </a:p>
                  </a:txBody>
                  <a:tcPr marL="68580" marR="68580" marT="0" marB="0" anchor="ctr"/>
                </a:tc>
                <a:extLst>
                  <a:ext uri="{0D108BD9-81ED-4DB2-BD59-A6C34878D82A}">
                    <a16:rowId xmlns:a16="http://schemas.microsoft.com/office/drawing/2014/main" val="1361205359"/>
                  </a:ext>
                </a:extLst>
              </a:tr>
              <a:tr h="347970">
                <a:tc>
                  <a:txBody>
                    <a:bodyPr/>
                    <a:lstStyle/>
                    <a:p>
                      <a:pPr marL="0" marR="0">
                        <a:lnSpc>
                          <a:spcPct val="107000"/>
                        </a:lnSpc>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Observations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1184706"/>
                  </a:ext>
                </a:extLst>
              </a:tr>
            </a:tbl>
          </a:graphicData>
        </a:graphic>
      </p:graphicFrame>
    </p:spTree>
    <p:extLst>
      <p:ext uri="{BB962C8B-B14F-4D97-AF65-F5344CB8AC3E}">
        <p14:creationId xmlns:p14="http://schemas.microsoft.com/office/powerpoint/2010/main" val="708075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3F244-8602-4A99-BCAC-E5EE59AE1A0E}"/>
              </a:ext>
            </a:extLst>
          </p:cNvPr>
          <p:cNvSpPr>
            <a:spLocks noGrp="1"/>
          </p:cNvSpPr>
          <p:nvPr>
            <p:ph type="title"/>
          </p:nvPr>
        </p:nvSpPr>
        <p:spPr>
          <a:xfrm>
            <a:off x="838200" y="0"/>
            <a:ext cx="10515600" cy="1187116"/>
          </a:xfrm>
        </p:spPr>
        <p:txBody>
          <a:bodyPr/>
          <a:lstStyle/>
          <a:p>
            <a:r>
              <a:rPr lang="en-US" dirty="0">
                <a:solidFill>
                  <a:schemeClr val="bg1"/>
                </a:solidFill>
              </a:rPr>
              <a:t>Summary Statistics: MI Eligible vs. OR Eligible</a:t>
            </a:r>
            <a:endParaRPr lang="en-US" dirty="0"/>
          </a:p>
        </p:txBody>
      </p:sp>
      <p:graphicFrame>
        <p:nvGraphicFramePr>
          <p:cNvPr id="4" name="Table 4">
            <a:extLst>
              <a:ext uri="{FF2B5EF4-FFF2-40B4-BE49-F238E27FC236}">
                <a16:creationId xmlns:a16="http://schemas.microsoft.com/office/drawing/2014/main" id="{6E33AFB5-8D47-4A53-ABBE-C446DB3DA759}"/>
              </a:ext>
            </a:extLst>
          </p:cNvPr>
          <p:cNvGraphicFramePr>
            <a:graphicFrameLocks noGrp="1"/>
          </p:cNvGraphicFramePr>
          <p:nvPr>
            <p:ph idx="1"/>
          </p:nvPr>
        </p:nvGraphicFramePr>
        <p:xfrm>
          <a:off x="272715" y="898359"/>
          <a:ext cx="11758863" cy="5698953"/>
        </p:xfrm>
        <a:graphic>
          <a:graphicData uri="http://schemas.openxmlformats.org/drawingml/2006/table">
            <a:tbl>
              <a:tblPr firstRow="1" bandRow="1">
                <a:tableStyleId>{5C22544A-7EE6-4342-B048-85BDC9FD1C3A}</a:tableStyleId>
              </a:tblPr>
              <a:tblGrid>
                <a:gridCol w="5470359">
                  <a:extLst>
                    <a:ext uri="{9D8B030D-6E8A-4147-A177-3AD203B41FA5}">
                      <a16:colId xmlns:a16="http://schemas.microsoft.com/office/drawing/2014/main" val="1503859719"/>
                    </a:ext>
                  </a:extLst>
                </a:gridCol>
                <a:gridCol w="3192379">
                  <a:extLst>
                    <a:ext uri="{9D8B030D-6E8A-4147-A177-3AD203B41FA5}">
                      <a16:colId xmlns:a16="http://schemas.microsoft.com/office/drawing/2014/main" val="1275620359"/>
                    </a:ext>
                  </a:extLst>
                </a:gridCol>
                <a:gridCol w="3096125">
                  <a:extLst>
                    <a:ext uri="{9D8B030D-6E8A-4147-A177-3AD203B41FA5}">
                      <a16:colId xmlns:a16="http://schemas.microsoft.com/office/drawing/2014/main" val="2394052196"/>
                    </a:ext>
                  </a:extLst>
                </a:gridCol>
              </a:tblGrid>
              <a:tr h="657725">
                <a:tc>
                  <a:txBody>
                    <a:bodyPr/>
                    <a:lstStyle/>
                    <a:p>
                      <a:pPr algn="ctr" fontAlgn="ctr"/>
                      <a:r>
                        <a:rPr lang="en-US" sz="1800" b="0" i="0" u="none" strike="noStrike" dirty="0">
                          <a:solidFill>
                            <a:srgbClr val="000000"/>
                          </a:solidFill>
                          <a:effectLst/>
                          <a:latin typeface="Times New Roman" panose="02020603050405020304" pitchFamily="18" charset="0"/>
                        </a:rPr>
                        <a:t> </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MI eligible SFAs: mean</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OR eligible SFAs: mean</a:t>
                      </a:r>
                    </a:p>
                  </a:txBody>
                  <a:tcPr marL="6350" marR="6350" marT="6350" marB="0" anchor="ctr"/>
                </a:tc>
                <a:extLst>
                  <a:ext uri="{0D108BD9-81ED-4DB2-BD59-A6C34878D82A}">
                    <a16:rowId xmlns:a16="http://schemas.microsoft.com/office/drawing/2014/main" val="323637594"/>
                  </a:ext>
                </a:extLst>
              </a:tr>
              <a:tr h="298870">
                <a:tc>
                  <a:txBody>
                    <a:bodyPr/>
                    <a:lstStyle/>
                    <a:p>
                      <a:pPr algn="ctr" fontAlgn="ctr"/>
                      <a:r>
                        <a:rPr lang="en-US" sz="1800" b="0" i="1" u="none" strike="noStrike" dirty="0">
                          <a:solidFill>
                            <a:srgbClr val="000000"/>
                          </a:solidFill>
                          <a:effectLst/>
                          <a:latin typeface="Times New Roman" panose="02020603050405020304" pitchFamily="18" charset="0"/>
                        </a:rPr>
                        <a:t>Applied to Program (2018/19)</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0.35</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0.59</a:t>
                      </a:r>
                    </a:p>
                  </a:txBody>
                  <a:tcPr marL="6350" marR="6350" marT="6350" marB="0" anchor="ctr"/>
                </a:tc>
                <a:extLst>
                  <a:ext uri="{0D108BD9-81ED-4DB2-BD59-A6C34878D82A}">
                    <a16:rowId xmlns:a16="http://schemas.microsoft.com/office/drawing/2014/main" val="1924351740"/>
                  </a:ext>
                </a:extLst>
              </a:tr>
              <a:tr h="298870">
                <a:tc>
                  <a:txBody>
                    <a:bodyPr/>
                    <a:lstStyle/>
                    <a:p>
                      <a:pPr algn="ctr" fontAlgn="b"/>
                      <a:r>
                        <a:rPr lang="en-US" sz="1800" b="0" i="1" u="none" strike="noStrike" dirty="0">
                          <a:solidFill>
                            <a:srgbClr val="000000"/>
                          </a:solidFill>
                          <a:effectLst/>
                          <a:latin typeface="Times New Roman" panose="02020603050405020304" pitchFamily="18" charset="0"/>
                        </a:rPr>
                        <a:t>Received Incentives (2018/19)</a:t>
                      </a:r>
                    </a:p>
                  </a:txBody>
                  <a:tcPr marL="6350" marR="6350" marT="6350" marB="0" anchor="b"/>
                </a:tc>
                <a:tc>
                  <a:txBody>
                    <a:bodyPr/>
                    <a:lstStyle/>
                    <a:p>
                      <a:pPr algn="ctr" fontAlgn="ctr"/>
                      <a:r>
                        <a:rPr lang="en-US" sz="1800" b="0" i="1" u="none" strike="noStrike" dirty="0">
                          <a:solidFill>
                            <a:srgbClr val="000000"/>
                          </a:solidFill>
                          <a:effectLst/>
                          <a:latin typeface="Times New Roman" panose="02020603050405020304" pitchFamily="18" charset="0"/>
                        </a:rPr>
                        <a:t>0.16</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0.59</a:t>
                      </a:r>
                    </a:p>
                  </a:txBody>
                  <a:tcPr marL="6350" marR="6350" marT="6350" marB="0" anchor="ctr"/>
                </a:tc>
                <a:extLst>
                  <a:ext uri="{0D108BD9-81ED-4DB2-BD59-A6C34878D82A}">
                    <a16:rowId xmlns:a16="http://schemas.microsoft.com/office/drawing/2014/main" val="3110816672"/>
                  </a:ext>
                </a:extLst>
              </a:tr>
              <a:tr h="298870">
                <a:tc>
                  <a:txBody>
                    <a:bodyPr/>
                    <a:lstStyle/>
                    <a:p>
                      <a:pPr algn="ctr" fontAlgn="ctr"/>
                      <a:r>
                        <a:rPr lang="en-US" sz="1800" b="0" i="1" u="none" strike="noStrike" dirty="0">
                          <a:solidFill>
                            <a:srgbClr val="000000"/>
                          </a:solidFill>
                          <a:effectLst/>
                          <a:latin typeface="Times New Roman" panose="02020603050405020304" pitchFamily="18" charset="0"/>
                        </a:rPr>
                        <a:t>Direct from producer (2013/14)</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0.20</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0.34</a:t>
                      </a:r>
                    </a:p>
                  </a:txBody>
                  <a:tcPr marL="6350" marR="6350" marT="6350" marB="0" anchor="ctr"/>
                </a:tc>
                <a:extLst>
                  <a:ext uri="{0D108BD9-81ED-4DB2-BD59-A6C34878D82A}">
                    <a16:rowId xmlns:a16="http://schemas.microsoft.com/office/drawing/2014/main" val="3862965464"/>
                  </a:ext>
                </a:extLst>
              </a:tr>
              <a:tr h="531138">
                <a:tc>
                  <a:txBody>
                    <a:bodyPr/>
                    <a:lstStyle/>
                    <a:p>
                      <a:pPr algn="ctr" fontAlgn="ctr"/>
                      <a:r>
                        <a:rPr lang="en-US" sz="1800" b="0" i="1" u="none" strike="noStrike" dirty="0">
                          <a:solidFill>
                            <a:srgbClr val="000000"/>
                          </a:solidFill>
                          <a:effectLst/>
                          <a:latin typeface="Times New Roman" panose="02020603050405020304" pitchFamily="18" charset="0"/>
                        </a:rPr>
                        <a:t>Other non-traditional direct supplier (excluding direct from producer) (2013/14)</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0.16</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0.25</a:t>
                      </a:r>
                    </a:p>
                  </a:txBody>
                  <a:tcPr marL="6350" marR="6350" marT="6350" marB="0" anchor="ctr"/>
                </a:tc>
                <a:extLst>
                  <a:ext uri="{0D108BD9-81ED-4DB2-BD59-A6C34878D82A}">
                    <a16:rowId xmlns:a16="http://schemas.microsoft.com/office/drawing/2014/main" val="97262993"/>
                  </a:ext>
                </a:extLst>
              </a:tr>
              <a:tr h="298870">
                <a:tc>
                  <a:txBody>
                    <a:bodyPr/>
                    <a:lstStyle/>
                    <a:p>
                      <a:pPr algn="ctr" fontAlgn="ctr"/>
                      <a:r>
                        <a:rPr lang="en-US" sz="1800" b="0" i="1" u="none" strike="noStrike" dirty="0">
                          <a:solidFill>
                            <a:srgbClr val="000000"/>
                          </a:solidFill>
                          <a:effectLst/>
                          <a:latin typeface="Times New Roman" panose="02020603050405020304" pitchFamily="18" charset="0"/>
                        </a:rPr>
                        <a:t>District size (per 10,000) (2013/14)</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0.21</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0.36</a:t>
                      </a:r>
                    </a:p>
                  </a:txBody>
                  <a:tcPr marL="6350" marR="6350" marT="6350" marB="0" anchor="ctr"/>
                </a:tc>
                <a:extLst>
                  <a:ext uri="{0D108BD9-81ED-4DB2-BD59-A6C34878D82A}">
                    <a16:rowId xmlns:a16="http://schemas.microsoft.com/office/drawing/2014/main" val="1935698187"/>
                  </a:ext>
                </a:extLst>
              </a:tr>
              <a:tr h="298870">
                <a:tc>
                  <a:txBody>
                    <a:bodyPr/>
                    <a:lstStyle/>
                    <a:p>
                      <a:pPr algn="ctr" fontAlgn="ctr"/>
                      <a:r>
                        <a:rPr lang="en-US" sz="1800" b="0" i="0" u="none" strike="noStrike" dirty="0">
                          <a:solidFill>
                            <a:srgbClr val="000000"/>
                          </a:solidFill>
                          <a:effectLst/>
                          <a:latin typeface="Times New Roman" panose="02020603050405020304" pitchFamily="18" charset="0"/>
                        </a:rPr>
                        <a:t>Grades 9-12 (2013/14)</a:t>
                      </a:r>
                    </a:p>
                  </a:txBody>
                  <a:tcPr marL="6350" marR="6350" marT="6350" marB="0" anchor="ctr"/>
                </a:tc>
                <a:tc>
                  <a:txBody>
                    <a:bodyPr/>
                    <a:lstStyle/>
                    <a:p>
                      <a:pPr algn="ctr" fontAlgn="ctr"/>
                      <a:r>
                        <a:rPr lang="en-US" sz="1800" b="0" i="0" u="none" strike="noStrike">
                          <a:solidFill>
                            <a:srgbClr val="000000"/>
                          </a:solidFill>
                          <a:effectLst/>
                          <a:latin typeface="Times New Roman" panose="02020603050405020304" pitchFamily="18" charset="0"/>
                        </a:rPr>
                        <a:t>0.35</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0.37</a:t>
                      </a:r>
                    </a:p>
                  </a:txBody>
                  <a:tcPr marL="6350" marR="6350" marT="6350" marB="0" anchor="ctr"/>
                </a:tc>
                <a:extLst>
                  <a:ext uri="{0D108BD9-81ED-4DB2-BD59-A6C34878D82A}">
                    <a16:rowId xmlns:a16="http://schemas.microsoft.com/office/drawing/2014/main" val="3132280471"/>
                  </a:ext>
                </a:extLst>
              </a:tr>
              <a:tr h="298870">
                <a:tc>
                  <a:txBody>
                    <a:bodyPr/>
                    <a:lstStyle/>
                    <a:p>
                      <a:pPr algn="ctr" fontAlgn="ctr"/>
                      <a:r>
                        <a:rPr lang="en-US" sz="1800" b="0" i="0" u="none" strike="noStrike" dirty="0">
                          <a:solidFill>
                            <a:srgbClr val="000000"/>
                          </a:solidFill>
                          <a:effectLst/>
                          <a:latin typeface="Times New Roman" panose="02020603050405020304" pitchFamily="18" charset="0"/>
                        </a:rPr>
                        <a:t>Grades 6-8 (2013/14)</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0.37</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0.41</a:t>
                      </a:r>
                    </a:p>
                  </a:txBody>
                  <a:tcPr marL="6350" marR="6350" marT="6350" marB="0" anchor="ctr"/>
                </a:tc>
                <a:extLst>
                  <a:ext uri="{0D108BD9-81ED-4DB2-BD59-A6C34878D82A}">
                    <a16:rowId xmlns:a16="http://schemas.microsoft.com/office/drawing/2014/main" val="2975908651"/>
                  </a:ext>
                </a:extLst>
              </a:tr>
              <a:tr h="330822">
                <a:tc>
                  <a:txBody>
                    <a:bodyPr/>
                    <a:lstStyle/>
                    <a:p>
                      <a:pPr algn="ctr" fontAlgn="ctr"/>
                      <a:r>
                        <a:rPr lang="en-US" sz="1800" b="0" i="0" u="none" strike="noStrike" dirty="0">
                          <a:solidFill>
                            <a:srgbClr val="000000"/>
                          </a:solidFill>
                          <a:effectLst/>
                          <a:latin typeface="Times New Roman" panose="02020603050405020304" pitchFamily="18" charset="0"/>
                        </a:rPr>
                        <a:t>Perc. students low cost meals (2013/14)</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0.53</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0.58</a:t>
                      </a:r>
                    </a:p>
                  </a:txBody>
                  <a:tcPr marL="6350" marR="6350" marT="6350" marB="0" anchor="ctr"/>
                </a:tc>
                <a:extLst>
                  <a:ext uri="{0D108BD9-81ED-4DB2-BD59-A6C34878D82A}">
                    <a16:rowId xmlns:a16="http://schemas.microsoft.com/office/drawing/2014/main" val="3691734826"/>
                  </a:ext>
                </a:extLst>
              </a:tr>
              <a:tr h="298870">
                <a:tc>
                  <a:txBody>
                    <a:bodyPr/>
                    <a:lstStyle/>
                    <a:p>
                      <a:pPr algn="ctr" fontAlgn="ctr"/>
                      <a:r>
                        <a:rPr lang="en-US" sz="1800" b="0" i="0" u="none" strike="noStrike" dirty="0">
                          <a:solidFill>
                            <a:srgbClr val="000000"/>
                          </a:solidFill>
                          <a:effectLst/>
                          <a:latin typeface="Times New Roman" panose="02020603050405020304" pitchFamily="18" charset="0"/>
                        </a:rPr>
                        <a:t>Fruit/Veg. locally (2013/14)</a:t>
                      </a:r>
                    </a:p>
                  </a:txBody>
                  <a:tcPr marL="6350" marR="6350" marT="6350" marB="0" anchor="ctr"/>
                </a:tc>
                <a:tc>
                  <a:txBody>
                    <a:bodyPr/>
                    <a:lstStyle/>
                    <a:p>
                      <a:pPr algn="ctr" fontAlgn="ctr"/>
                      <a:r>
                        <a:rPr lang="en-US" sz="1800" b="0" i="0" u="none" strike="noStrike">
                          <a:solidFill>
                            <a:srgbClr val="000000"/>
                          </a:solidFill>
                          <a:effectLst/>
                          <a:latin typeface="Times New Roman" panose="02020603050405020304" pitchFamily="18" charset="0"/>
                        </a:rPr>
                        <a:t>0.41</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0.44</a:t>
                      </a:r>
                    </a:p>
                  </a:txBody>
                  <a:tcPr marL="6350" marR="6350" marT="6350" marB="0" anchor="ctr"/>
                </a:tc>
                <a:extLst>
                  <a:ext uri="{0D108BD9-81ED-4DB2-BD59-A6C34878D82A}">
                    <a16:rowId xmlns:a16="http://schemas.microsoft.com/office/drawing/2014/main" val="2179268047"/>
                  </a:ext>
                </a:extLst>
              </a:tr>
              <a:tr h="298870">
                <a:tc>
                  <a:txBody>
                    <a:bodyPr/>
                    <a:lstStyle/>
                    <a:p>
                      <a:pPr algn="ctr" fontAlgn="ctr"/>
                      <a:r>
                        <a:rPr lang="en-US" sz="1800" b="0" i="1" u="none" strike="noStrike" dirty="0">
                          <a:solidFill>
                            <a:srgbClr val="000000"/>
                          </a:solidFill>
                          <a:effectLst/>
                          <a:latin typeface="Times New Roman" panose="02020603050405020304" pitchFamily="18" charset="0"/>
                        </a:rPr>
                        <a:t>Meat/Seafood locally (2013/14)</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0.09</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0.16</a:t>
                      </a:r>
                    </a:p>
                  </a:txBody>
                  <a:tcPr marL="6350" marR="6350" marT="6350" marB="0" anchor="ctr"/>
                </a:tc>
                <a:extLst>
                  <a:ext uri="{0D108BD9-81ED-4DB2-BD59-A6C34878D82A}">
                    <a16:rowId xmlns:a16="http://schemas.microsoft.com/office/drawing/2014/main" val="3768975667"/>
                  </a:ext>
                </a:extLst>
              </a:tr>
              <a:tr h="298870">
                <a:tc>
                  <a:txBody>
                    <a:bodyPr/>
                    <a:lstStyle/>
                    <a:p>
                      <a:pPr algn="ctr" fontAlgn="ctr"/>
                      <a:r>
                        <a:rPr lang="en-US" sz="1800" b="0" i="0" u="none" strike="noStrike" dirty="0">
                          <a:solidFill>
                            <a:srgbClr val="000000"/>
                          </a:solidFill>
                          <a:effectLst/>
                          <a:latin typeface="Times New Roman" panose="02020603050405020304" pitchFamily="18" charset="0"/>
                        </a:rPr>
                        <a:t>Eggs locally (2013/14)</a:t>
                      </a:r>
                    </a:p>
                  </a:txBody>
                  <a:tcPr marL="6350" marR="6350" marT="6350" marB="0" anchor="ctr"/>
                </a:tc>
                <a:tc>
                  <a:txBody>
                    <a:bodyPr/>
                    <a:lstStyle/>
                    <a:p>
                      <a:pPr algn="ctr" fontAlgn="ctr"/>
                      <a:r>
                        <a:rPr lang="en-US" sz="1800" b="0" i="0" u="none" strike="noStrike">
                          <a:solidFill>
                            <a:srgbClr val="000000"/>
                          </a:solidFill>
                          <a:effectLst/>
                          <a:latin typeface="Times New Roman" panose="02020603050405020304" pitchFamily="18" charset="0"/>
                        </a:rPr>
                        <a:t>0.06</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0.06</a:t>
                      </a:r>
                    </a:p>
                  </a:txBody>
                  <a:tcPr marL="6350" marR="6350" marT="6350" marB="0" anchor="ctr"/>
                </a:tc>
                <a:extLst>
                  <a:ext uri="{0D108BD9-81ED-4DB2-BD59-A6C34878D82A}">
                    <a16:rowId xmlns:a16="http://schemas.microsoft.com/office/drawing/2014/main" val="1932187807"/>
                  </a:ext>
                </a:extLst>
              </a:tr>
              <a:tr h="568976">
                <a:tc>
                  <a:txBody>
                    <a:bodyPr/>
                    <a:lstStyle/>
                    <a:p>
                      <a:pPr algn="ctr" fontAlgn="ctr"/>
                      <a:r>
                        <a:rPr lang="en-US" sz="1800" b="0" i="1" u="none" strike="noStrike" dirty="0">
                          <a:solidFill>
                            <a:srgbClr val="000000"/>
                          </a:solidFill>
                          <a:effectLst/>
                          <a:latin typeface="Times New Roman" panose="02020603050405020304" pitchFamily="18" charset="0"/>
                        </a:rPr>
                        <a:t>Benefits from community support (2013/14)</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0.21</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0.31</a:t>
                      </a:r>
                    </a:p>
                  </a:txBody>
                  <a:tcPr marL="6350" marR="6350" marT="6350" marB="0" anchor="ctr"/>
                </a:tc>
                <a:extLst>
                  <a:ext uri="{0D108BD9-81ED-4DB2-BD59-A6C34878D82A}">
                    <a16:rowId xmlns:a16="http://schemas.microsoft.com/office/drawing/2014/main" val="4272693039"/>
                  </a:ext>
                </a:extLst>
              </a:tr>
              <a:tr h="298870">
                <a:tc>
                  <a:txBody>
                    <a:bodyPr/>
                    <a:lstStyle/>
                    <a:p>
                      <a:pPr algn="ctr" fontAlgn="ctr"/>
                      <a:r>
                        <a:rPr lang="en-US" sz="1800" b="0" i="1" u="none" strike="noStrike" dirty="0">
                          <a:solidFill>
                            <a:srgbClr val="000000"/>
                          </a:solidFill>
                          <a:effectLst/>
                          <a:latin typeface="Times New Roman" panose="02020603050405020304" pitchFamily="18" charset="0"/>
                        </a:rPr>
                        <a:t>Metropolitan county</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0.59</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0.51</a:t>
                      </a:r>
                    </a:p>
                  </a:txBody>
                  <a:tcPr marL="6350" marR="6350" marT="6350" marB="0" anchor="ctr"/>
                </a:tc>
                <a:extLst>
                  <a:ext uri="{0D108BD9-81ED-4DB2-BD59-A6C34878D82A}">
                    <a16:rowId xmlns:a16="http://schemas.microsoft.com/office/drawing/2014/main" val="2704212551"/>
                  </a:ext>
                </a:extLst>
              </a:tr>
              <a:tr h="298870">
                <a:tc>
                  <a:txBody>
                    <a:bodyPr/>
                    <a:lstStyle/>
                    <a:p>
                      <a:pPr algn="ctr" fontAlgn="ctr"/>
                      <a:r>
                        <a:rPr lang="en-US" sz="1800" b="0" i="1" u="none" strike="noStrike" dirty="0">
                          <a:solidFill>
                            <a:srgbClr val="000000"/>
                          </a:solidFill>
                          <a:effectLst/>
                          <a:latin typeface="Times New Roman" panose="02020603050405020304" pitchFamily="18" charset="0"/>
                        </a:rPr>
                        <a:t>F2S (2013/14)</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0.44</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0.53</a:t>
                      </a:r>
                    </a:p>
                  </a:txBody>
                  <a:tcPr marL="6350" marR="6350" marT="6350" marB="0" anchor="ctr"/>
                </a:tc>
                <a:extLst>
                  <a:ext uri="{0D108BD9-81ED-4DB2-BD59-A6C34878D82A}">
                    <a16:rowId xmlns:a16="http://schemas.microsoft.com/office/drawing/2014/main" val="2831296851"/>
                  </a:ext>
                </a:extLst>
              </a:tr>
              <a:tr h="298870">
                <a:tc>
                  <a:txBody>
                    <a:bodyPr/>
                    <a:lstStyle/>
                    <a:p>
                      <a:pPr algn="ctr" fontAlgn="ctr"/>
                      <a:r>
                        <a:rPr lang="en-US" sz="1800" b="1" i="0" u="none" strike="noStrike" dirty="0">
                          <a:solidFill>
                            <a:srgbClr val="000000"/>
                          </a:solidFill>
                          <a:effectLst/>
                          <a:latin typeface="Times New Roman" panose="02020603050405020304" pitchFamily="18" charset="0"/>
                        </a:rPr>
                        <a:t>No. of SFAs</a:t>
                      </a:r>
                    </a:p>
                  </a:txBody>
                  <a:tcPr marL="6350" marR="6350" marT="6350" marB="0" anchor="ctr"/>
                </a:tc>
                <a:tc>
                  <a:txBody>
                    <a:bodyPr/>
                    <a:lstStyle/>
                    <a:p>
                      <a:pPr algn="ctr" fontAlgn="b"/>
                      <a:r>
                        <a:rPr lang="en-US" sz="1800" b="1" i="0" u="none" strike="noStrike" dirty="0">
                          <a:solidFill>
                            <a:srgbClr val="000000"/>
                          </a:solidFill>
                          <a:effectLst/>
                          <a:latin typeface="Times New Roman" panose="02020603050405020304" pitchFamily="18" charset="0"/>
                        </a:rPr>
                        <a:t>286</a:t>
                      </a:r>
                    </a:p>
                  </a:txBody>
                  <a:tcPr marL="6350" marR="6350" marT="6350" marB="0" anchor="b"/>
                </a:tc>
                <a:tc>
                  <a:txBody>
                    <a:bodyPr/>
                    <a:lstStyle/>
                    <a:p>
                      <a:pPr algn="ctr" fontAlgn="b"/>
                      <a:r>
                        <a:rPr lang="en-US" sz="1800" b="1" i="0" u="none" strike="noStrike" dirty="0">
                          <a:solidFill>
                            <a:srgbClr val="000000"/>
                          </a:solidFill>
                          <a:effectLst/>
                          <a:latin typeface="Times New Roman" panose="02020603050405020304" pitchFamily="18" charset="0"/>
                        </a:rPr>
                        <a:t>167</a:t>
                      </a:r>
                    </a:p>
                  </a:txBody>
                  <a:tcPr marL="6350" marR="6350" marT="6350" marB="0" anchor="b"/>
                </a:tc>
                <a:extLst>
                  <a:ext uri="{0D108BD9-81ED-4DB2-BD59-A6C34878D82A}">
                    <a16:rowId xmlns:a16="http://schemas.microsoft.com/office/drawing/2014/main" val="2455294495"/>
                  </a:ext>
                </a:extLst>
              </a:tr>
            </a:tbl>
          </a:graphicData>
        </a:graphic>
      </p:graphicFrame>
    </p:spTree>
    <p:extLst>
      <p:ext uri="{BB962C8B-B14F-4D97-AF65-F5344CB8AC3E}">
        <p14:creationId xmlns:p14="http://schemas.microsoft.com/office/powerpoint/2010/main" val="3412385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E2C9C-9BAA-42A5-9C2D-DF41D7952F63}"/>
              </a:ext>
            </a:extLst>
          </p:cNvPr>
          <p:cNvSpPr>
            <a:spLocks noGrp="1"/>
          </p:cNvSpPr>
          <p:nvPr>
            <p:ph type="title"/>
          </p:nvPr>
        </p:nvSpPr>
        <p:spPr>
          <a:xfrm>
            <a:off x="255181" y="85060"/>
            <a:ext cx="11674549" cy="1275908"/>
          </a:xfrm>
        </p:spPr>
        <p:txBody>
          <a:bodyPr/>
          <a:lstStyle/>
          <a:p>
            <a:pPr algn="ctr"/>
            <a:r>
              <a:rPr lang="en-US" dirty="0">
                <a:solidFill>
                  <a:schemeClr val="bg1"/>
                </a:solidFill>
              </a:rPr>
              <a:t>OR </a:t>
            </a:r>
            <a:r>
              <a:rPr lang="en-US" dirty="0" err="1">
                <a:solidFill>
                  <a:schemeClr val="bg1"/>
                </a:solidFill>
              </a:rPr>
              <a:t>Probit</a:t>
            </a:r>
            <a:r>
              <a:rPr lang="en-US" dirty="0">
                <a:solidFill>
                  <a:schemeClr val="bg1"/>
                </a:solidFill>
              </a:rPr>
              <a:t> Results: Which Eligible SFAs Opted-In? </a:t>
            </a:r>
            <a:endParaRPr lang="en-US" dirty="0"/>
          </a:p>
        </p:txBody>
      </p:sp>
      <p:graphicFrame>
        <p:nvGraphicFramePr>
          <p:cNvPr id="4" name="Table 4">
            <a:extLst>
              <a:ext uri="{FF2B5EF4-FFF2-40B4-BE49-F238E27FC236}">
                <a16:creationId xmlns:a16="http://schemas.microsoft.com/office/drawing/2014/main" id="{95289E2D-572D-4575-9E89-A7811E11CE58}"/>
              </a:ext>
            </a:extLst>
          </p:cNvPr>
          <p:cNvGraphicFramePr>
            <a:graphicFrameLocks noGrp="1"/>
          </p:cNvGraphicFramePr>
          <p:nvPr>
            <p:ph idx="1"/>
          </p:nvPr>
        </p:nvGraphicFramePr>
        <p:xfrm>
          <a:off x="262270" y="1222744"/>
          <a:ext cx="11667461" cy="5491258"/>
        </p:xfrm>
        <a:graphic>
          <a:graphicData uri="http://schemas.openxmlformats.org/drawingml/2006/table">
            <a:tbl>
              <a:tblPr firstRow="1" bandRow="1">
                <a:tableStyleId>{5C22544A-7EE6-4342-B048-85BDC9FD1C3A}</a:tableStyleId>
              </a:tblPr>
              <a:tblGrid>
                <a:gridCol w="5862083">
                  <a:extLst>
                    <a:ext uri="{9D8B030D-6E8A-4147-A177-3AD203B41FA5}">
                      <a16:colId xmlns:a16="http://schemas.microsoft.com/office/drawing/2014/main" val="3721773896"/>
                    </a:ext>
                  </a:extLst>
                </a:gridCol>
                <a:gridCol w="2433658">
                  <a:extLst>
                    <a:ext uri="{9D8B030D-6E8A-4147-A177-3AD203B41FA5}">
                      <a16:colId xmlns:a16="http://schemas.microsoft.com/office/drawing/2014/main" val="2449404960"/>
                    </a:ext>
                  </a:extLst>
                </a:gridCol>
                <a:gridCol w="3371720">
                  <a:extLst>
                    <a:ext uri="{9D8B030D-6E8A-4147-A177-3AD203B41FA5}">
                      <a16:colId xmlns:a16="http://schemas.microsoft.com/office/drawing/2014/main" val="1349228424"/>
                    </a:ext>
                  </a:extLst>
                </a:gridCol>
              </a:tblGrid>
              <a:tr h="372378">
                <a:tc>
                  <a:txBody>
                    <a:bodyPr/>
                    <a:lstStyle/>
                    <a:p>
                      <a:pPr algn="l"/>
                      <a:r>
                        <a:rPr lang="en-US" sz="2000" dirty="0">
                          <a:latin typeface="Times New Roman" panose="02020603050405020304" pitchFamily="18" charset="0"/>
                          <a:cs typeface="Times New Roman" panose="02020603050405020304" pitchFamily="18" charset="0"/>
                        </a:rPr>
                        <a:t>Variable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Parameter Estimate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Marginal effects (selected)</a:t>
                      </a:r>
                    </a:p>
                  </a:txBody>
                  <a:tcPr/>
                </a:tc>
                <a:extLst>
                  <a:ext uri="{0D108BD9-81ED-4DB2-BD59-A6C34878D82A}">
                    <a16:rowId xmlns:a16="http://schemas.microsoft.com/office/drawing/2014/main" val="2092707461"/>
                  </a:ext>
                </a:extLst>
              </a:tr>
              <a:tr h="34616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Participated in F2S (2013/14)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0.184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50034738"/>
                  </a:ext>
                </a:extLst>
              </a:tr>
              <a:tr h="34616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Grades 9-12 participated in F2S (2013/14)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0.245</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47509239"/>
                  </a:ext>
                </a:extLst>
              </a:tr>
              <a:tr h="34616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Grades 6-8 participated in F2S (2013/14)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-0.509</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36450579"/>
                  </a:ext>
                </a:extLst>
              </a:tr>
              <a:tr h="34616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Purchased directly from producer (2013/14)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-0.128</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90296339"/>
                  </a:ext>
                </a:extLst>
              </a:tr>
              <a:tr h="533086">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Purchased directly from nontraditional supplier (excl. producer) (2013/14)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-0.586</a:t>
                      </a:r>
                      <a:r>
                        <a:rPr lang="en-US" sz="18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-22%</a:t>
                      </a:r>
                    </a:p>
                  </a:txBody>
                  <a:tcPr marL="68580" marR="68580" marT="0" marB="0" anchor="ctr"/>
                </a:tc>
                <a:extLst>
                  <a:ext uri="{0D108BD9-81ED-4DB2-BD59-A6C34878D82A}">
                    <a16:rowId xmlns:a16="http://schemas.microsoft.com/office/drawing/2014/main" val="1356029844"/>
                  </a:ext>
                </a:extLst>
              </a:tr>
              <a:tr h="34616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Purchased fruit/vegetables locally (2013/14)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1.521</a:t>
                      </a:r>
                      <a:r>
                        <a:rPr lang="en-US" sz="18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57%</a:t>
                      </a:r>
                    </a:p>
                  </a:txBody>
                  <a:tcPr marL="68580" marR="68580" marT="0" marB="0" anchor="ctr"/>
                </a:tc>
                <a:extLst>
                  <a:ext uri="{0D108BD9-81ED-4DB2-BD59-A6C34878D82A}">
                    <a16:rowId xmlns:a16="http://schemas.microsoft.com/office/drawing/2014/main" val="3548379749"/>
                  </a:ext>
                </a:extLst>
              </a:tr>
              <a:tr h="34616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Purchased meat/seafood locally (2013/14)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0.219</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90691345"/>
                  </a:ext>
                </a:extLst>
              </a:tr>
              <a:tr h="34616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Purchased eggs locally (2013/14)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-0.989</a:t>
                      </a:r>
                      <a:r>
                        <a:rPr lang="en-US" sz="18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-37%</a:t>
                      </a:r>
                    </a:p>
                  </a:txBody>
                  <a:tcPr marL="68580" marR="68580" marT="0" marB="0" anchor="ctr"/>
                </a:tc>
                <a:extLst>
                  <a:ext uri="{0D108BD9-81ED-4DB2-BD59-A6C34878D82A}">
                    <a16:rowId xmlns:a16="http://schemas.microsoft.com/office/drawing/2014/main" val="2889653861"/>
                  </a:ext>
                </a:extLst>
              </a:tr>
              <a:tr h="533086">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Reported benefiting from community support (2013/14)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-0.375</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9747099"/>
                  </a:ext>
                </a:extLst>
              </a:tr>
              <a:tr h="34616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District size (in 10,000s) (2013/14)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0.637</a:t>
                      </a:r>
                      <a:r>
                        <a:rPr lang="en-US" sz="18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24%</a:t>
                      </a:r>
                    </a:p>
                  </a:txBody>
                  <a:tcPr marL="68580" marR="68580" marT="0" marB="0" anchor="ctr"/>
                </a:tc>
                <a:extLst>
                  <a:ext uri="{0D108BD9-81ED-4DB2-BD59-A6C34878D82A}">
                    <a16:rowId xmlns:a16="http://schemas.microsoft.com/office/drawing/2014/main" val="1525873029"/>
                  </a:ext>
                </a:extLst>
              </a:tr>
              <a:tr h="533086">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Share of students with free/reduced price meals (2013/14)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-0.440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30764863"/>
                  </a:ext>
                </a:extLst>
              </a:tr>
              <a:tr h="346160">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Located in metropolitan county</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0.412</a:t>
                      </a:r>
                      <a:r>
                        <a:rPr lang="en-US" sz="18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16%</a:t>
                      </a:r>
                    </a:p>
                  </a:txBody>
                  <a:tcPr marL="68580" marR="68580" marT="0" marB="0" anchor="ctr"/>
                </a:tc>
                <a:extLst>
                  <a:ext uri="{0D108BD9-81ED-4DB2-BD59-A6C34878D82A}">
                    <a16:rowId xmlns:a16="http://schemas.microsoft.com/office/drawing/2014/main" val="4008363232"/>
                  </a:ext>
                </a:extLst>
              </a:tr>
              <a:tr h="346160">
                <a:tc>
                  <a:txBody>
                    <a:bodyPr/>
                    <a:lstStyle/>
                    <a:p>
                      <a:pPr marL="0" marR="0">
                        <a:lnSpc>
                          <a:spcPct val="107000"/>
                        </a:lnSpc>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Observations</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167</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31953111"/>
                  </a:ext>
                </a:extLst>
              </a:tr>
            </a:tbl>
          </a:graphicData>
        </a:graphic>
      </p:graphicFrame>
    </p:spTree>
    <p:extLst>
      <p:ext uri="{BB962C8B-B14F-4D97-AF65-F5344CB8AC3E}">
        <p14:creationId xmlns:p14="http://schemas.microsoft.com/office/powerpoint/2010/main" val="3082330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258AA-A293-44A9-A58D-CDEB07FC78F1}"/>
              </a:ext>
            </a:extLst>
          </p:cNvPr>
          <p:cNvSpPr>
            <a:spLocks noGrp="1"/>
          </p:cNvSpPr>
          <p:nvPr>
            <p:ph type="title"/>
          </p:nvPr>
        </p:nvSpPr>
        <p:spPr>
          <a:xfrm>
            <a:off x="838200" y="192505"/>
            <a:ext cx="10515600" cy="1090863"/>
          </a:xfrm>
        </p:spPr>
        <p:txBody>
          <a:bodyPr/>
          <a:lstStyle/>
          <a:p>
            <a:pPr algn="ctr"/>
            <a:r>
              <a:rPr lang="en-US" dirty="0">
                <a:solidFill>
                  <a:schemeClr val="bg1"/>
                </a:solidFill>
              </a:rPr>
              <a:t>Conclusions</a:t>
            </a:r>
            <a:endParaRPr lang="en-US" dirty="0"/>
          </a:p>
        </p:txBody>
      </p:sp>
      <p:sp>
        <p:nvSpPr>
          <p:cNvPr id="3" name="Content Placeholder 2">
            <a:extLst>
              <a:ext uri="{FF2B5EF4-FFF2-40B4-BE49-F238E27FC236}">
                <a16:creationId xmlns:a16="http://schemas.microsoft.com/office/drawing/2014/main" id="{F849E79F-978F-468A-B0D3-F1B80682A128}"/>
              </a:ext>
            </a:extLst>
          </p:cNvPr>
          <p:cNvSpPr>
            <a:spLocks noGrp="1"/>
          </p:cNvSpPr>
          <p:nvPr>
            <p:ph idx="1"/>
          </p:nvPr>
        </p:nvSpPr>
        <p:spPr>
          <a:xfrm>
            <a:off x="128337" y="1283368"/>
            <a:ext cx="11758863" cy="5382127"/>
          </a:xfrm>
        </p:spPr>
        <p:txBody>
          <a:bodyPr>
            <a:normAutofit lnSpcReduction="10000"/>
          </a:bodyPr>
          <a:lstStyle/>
          <a:p>
            <a:r>
              <a:rPr lang="en-US" dirty="0">
                <a:solidFill>
                  <a:schemeClr val="bg1"/>
                </a:solidFill>
              </a:rPr>
              <a:t>Our study addresses major shortcomings in F2S literature</a:t>
            </a:r>
          </a:p>
          <a:p>
            <a:pPr lvl="1"/>
            <a:r>
              <a:rPr lang="en-US" dirty="0">
                <a:solidFill>
                  <a:schemeClr val="bg1"/>
                </a:solidFill>
              </a:rPr>
              <a:t>Unclear which schools receiving subsidies</a:t>
            </a:r>
          </a:p>
          <a:p>
            <a:pPr lvl="1"/>
            <a:r>
              <a:rPr lang="en-US" dirty="0">
                <a:solidFill>
                  <a:schemeClr val="bg1"/>
                </a:solidFill>
              </a:rPr>
              <a:t>Coarse representation / inconclusive assessment of state policies</a:t>
            </a:r>
          </a:p>
          <a:p>
            <a:endParaRPr lang="en-US" dirty="0">
              <a:solidFill>
                <a:schemeClr val="bg1"/>
              </a:solidFill>
            </a:endParaRPr>
          </a:p>
          <a:p>
            <a:r>
              <a:rPr lang="en-US" dirty="0">
                <a:solidFill>
                  <a:schemeClr val="bg1"/>
                </a:solidFill>
              </a:rPr>
              <a:t>In summary:</a:t>
            </a:r>
          </a:p>
          <a:p>
            <a:pPr lvl="1"/>
            <a:r>
              <a:rPr lang="en-US" dirty="0">
                <a:solidFill>
                  <a:schemeClr val="bg1"/>
                </a:solidFill>
              </a:rPr>
              <a:t>More budget-constrained (MI): non-conventional sourcing and rural schools – rural schools less likely to undertake F2S in general</a:t>
            </a:r>
          </a:p>
          <a:p>
            <a:pPr lvl="1"/>
            <a:r>
              <a:rPr lang="en-US" dirty="0">
                <a:solidFill>
                  <a:schemeClr val="bg1"/>
                </a:solidFill>
              </a:rPr>
              <a:t>No budget-constraints (OR): support to schools more predisposed to F2S</a:t>
            </a:r>
          </a:p>
          <a:p>
            <a:endParaRPr lang="en-US" dirty="0">
              <a:solidFill>
                <a:schemeClr val="bg1"/>
              </a:solidFill>
            </a:endParaRPr>
          </a:p>
          <a:p>
            <a:r>
              <a:rPr lang="en-US" dirty="0">
                <a:solidFill>
                  <a:schemeClr val="bg1"/>
                </a:solidFill>
              </a:rPr>
              <a:t>Limitations / issues for further research:</a:t>
            </a:r>
          </a:p>
          <a:p>
            <a:pPr lvl="1"/>
            <a:r>
              <a:rPr lang="en-US" dirty="0">
                <a:solidFill>
                  <a:schemeClr val="bg1"/>
                </a:solidFill>
              </a:rPr>
              <a:t>External validity limited by non-randomness of sample</a:t>
            </a:r>
          </a:p>
          <a:p>
            <a:pPr lvl="2"/>
            <a:r>
              <a:rPr lang="en-US" dirty="0">
                <a:solidFill>
                  <a:schemeClr val="bg1"/>
                </a:solidFill>
              </a:rPr>
              <a:t>Which schools reply to F2S Census</a:t>
            </a:r>
          </a:p>
          <a:p>
            <a:pPr lvl="2"/>
            <a:r>
              <a:rPr lang="en-US" dirty="0">
                <a:solidFill>
                  <a:schemeClr val="bg1"/>
                </a:solidFill>
              </a:rPr>
              <a:t>Which regions in MI were eligible</a:t>
            </a:r>
          </a:p>
          <a:p>
            <a:pPr lvl="1"/>
            <a:r>
              <a:rPr lang="en-US" dirty="0">
                <a:solidFill>
                  <a:schemeClr val="bg1"/>
                </a:solidFill>
              </a:rPr>
              <a:t>Time lag between measurement of dependent &amp; independent variables</a:t>
            </a:r>
          </a:p>
          <a:p>
            <a:pPr lvl="1"/>
            <a:endParaRPr lang="en-US" dirty="0">
              <a:solidFill>
                <a:schemeClr val="bg1"/>
              </a:solidFill>
            </a:endParaRPr>
          </a:p>
          <a:p>
            <a:pPr lvl="1"/>
            <a:endParaRPr lang="en-US" dirty="0">
              <a:solidFill>
                <a:schemeClr val="bg1"/>
              </a:solidFill>
            </a:endParaRPr>
          </a:p>
        </p:txBody>
      </p:sp>
    </p:spTree>
    <p:extLst>
      <p:ext uri="{BB962C8B-B14F-4D97-AF65-F5344CB8AC3E}">
        <p14:creationId xmlns:p14="http://schemas.microsoft.com/office/powerpoint/2010/main" val="95340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EB59A-85EB-41B9-878C-D4D7F9CE8F5C}"/>
              </a:ext>
            </a:extLst>
          </p:cNvPr>
          <p:cNvSpPr>
            <a:spLocks noGrp="1"/>
          </p:cNvSpPr>
          <p:nvPr>
            <p:ph type="title"/>
          </p:nvPr>
        </p:nvSpPr>
        <p:spPr>
          <a:xfrm>
            <a:off x="838200" y="106326"/>
            <a:ext cx="10515600" cy="1295755"/>
          </a:xfrm>
        </p:spPr>
        <p:txBody>
          <a:bodyPr/>
          <a:lstStyle/>
          <a:p>
            <a:pPr algn="ctr"/>
            <a:r>
              <a:rPr lang="en-US" dirty="0">
                <a:solidFill>
                  <a:schemeClr val="bg1"/>
                </a:solidFill>
              </a:rPr>
              <a:t>Overview</a:t>
            </a:r>
          </a:p>
        </p:txBody>
      </p:sp>
      <p:sp>
        <p:nvSpPr>
          <p:cNvPr id="3" name="Content Placeholder 2">
            <a:extLst>
              <a:ext uri="{FF2B5EF4-FFF2-40B4-BE49-F238E27FC236}">
                <a16:creationId xmlns:a16="http://schemas.microsoft.com/office/drawing/2014/main" id="{FB0EC701-862D-4D12-8317-31046BD633F6}"/>
              </a:ext>
            </a:extLst>
          </p:cNvPr>
          <p:cNvSpPr>
            <a:spLocks noGrp="1"/>
          </p:cNvSpPr>
          <p:nvPr>
            <p:ph idx="1"/>
          </p:nvPr>
        </p:nvSpPr>
        <p:spPr>
          <a:xfrm>
            <a:off x="265814" y="1158949"/>
            <a:ext cx="11794106" cy="5475531"/>
          </a:xfrm>
        </p:spPr>
        <p:txBody>
          <a:bodyPr>
            <a:normAutofit/>
          </a:bodyPr>
          <a:lstStyle/>
          <a:p>
            <a:r>
              <a:rPr lang="en-US" dirty="0">
                <a:solidFill>
                  <a:schemeClr val="bg1"/>
                </a:solidFill>
              </a:rPr>
              <a:t>Little research has studied reimbursement incentive F2S programs that assist schools with local food costs</a:t>
            </a:r>
          </a:p>
          <a:p>
            <a:endParaRPr lang="en-US" dirty="0">
              <a:solidFill>
                <a:schemeClr val="bg1"/>
              </a:solidFill>
            </a:endParaRPr>
          </a:p>
          <a:p>
            <a:r>
              <a:rPr lang="en-US" dirty="0">
                <a:solidFill>
                  <a:schemeClr val="bg1"/>
                </a:solidFill>
              </a:rPr>
              <a:t>Examine two states in 2018/19 with different funding levels:</a:t>
            </a:r>
          </a:p>
          <a:p>
            <a:pPr lvl="1"/>
            <a:r>
              <a:rPr lang="en-US" dirty="0">
                <a:solidFill>
                  <a:schemeClr val="bg1"/>
                </a:solidFill>
              </a:rPr>
              <a:t>OR: opt-in model in which all schools in state eligible</a:t>
            </a:r>
          </a:p>
          <a:p>
            <a:pPr lvl="1"/>
            <a:r>
              <a:rPr lang="en-US" dirty="0">
                <a:solidFill>
                  <a:schemeClr val="bg1"/>
                </a:solidFill>
              </a:rPr>
              <a:t>MI:  competitively awarded within eligible regions</a:t>
            </a:r>
          </a:p>
          <a:p>
            <a:pPr marL="0" indent="0">
              <a:buNone/>
            </a:pPr>
            <a:r>
              <a:rPr lang="en-US" dirty="0">
                <a:solidFill>
                  <a:schemeClr val="bg1"/>
                </a:solidFill>
              </a:rPr>
              <a:t> </a:t>
            </a:r>
          </a:p>
          <a:p>
            <a:r>
              <a:rPr lang="en-US" dirty="0">
                <a:solidFill>
                  <a:schemeClr val="bg1"/>
                </a:solidFill>
              </a:rPr>
              <a:t>With discrete choice regressions find that:</a:t>
            </a:r>
          </a:p>
          <a:p>
            <a:pPr lvl="1"/>
            <a:r>
              <a:rPr lang="en-US" dirty="0">
                <a:solidFill>
                  <a:schemeClr val="bg1"/>
                </a:solidFill>
              </a:rPr>
              <a:t>OR: incentives to schools with more typical F2S program characteristics</a:t>
            </a:r>
          </a:p>
          <a:p>
            <a:pPr lvl="1"/>
            <a:r>
              <a:rPr lang="en-US" dirty="0">
                <a:solidFill>
                  <a:schemeClr val="bg1"/>
                </a:solidFill>
              </a:rPr>
              <a:t>MI: applying based on F2S experience and community support</a:t>
            </a:r>
          </a:p>
          <a:p>
            <a:pPr lvl="1"/>
            <a:r>
              <a:rPr lang="en-US" dirty="0">
                <a:solidFill>
                  <a:schemeClr val="bg1"/>
                </a:solidFill>
              </a:rPr>
              <a:t>MI: awards to rural schools &amp; non-conventional procurement</a:t>
            </a:r>
          </a:p>
          <a:p>
            <a:endParaRPr lang="en-US" dirty="0">
              <a:solidFill>
                <a:schemeClr val="bg1"/>
              </a:solidFill>
            </a:endParaRPr>
          </a:p>
          <a:p>
            <a:pPr lvl="1"/>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84144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07172-593F-4E9D-820D-D594EB64E89D}"/>
              </a:ext>
            </a:extLst>
          </p:cNvPr>
          <p:cNvSpPr>
            <a:spLocks noGrp="1"/>
          </p:cNvSpPr>
          <p:nvPr>
            <p:ph type="title"/>
          </p:nvPr>
        </p:nvSpPr>
        <p:spPr>
          <a:xfrm>
            <a:off x="838200" y="107880"/>
            <a:ext cx="10515600" cy="1135294"/>
          </a:xfrm>
        </p:spPr>
        <p:txBody>
          <a:bodyPr/>
          <a:lstStyle/>
          <a:p>
            <a:pPr algn="ctr"/>
            <a:r>
              <a:rPr lang="en-US" dirty="0">
                <a:solidFill>
                  <a:schemeClr val="bg1"/>
                </a:solidFill>
              </a:rPr>
              <a:t>Background</a:t>
            </a:r>
            <a:endParaRPr lang="en-US" dirty="0"/>
          </a:p>
        </p:txBody>
      </p:sp>
      <p:sp>
        <p:nvSpPr>
          <p:cNvPr id="3" name="Content Placeholder 2">
            <a:extLst>
              <a:ext uri="{FF2B5EF4-FFF2-40B4-BE49-F238E27FC236}">
                <a16:creationId xmlns:a16="http://schemas.microsoft.com/office/drawing/2014/main" id="{10A72922-FAE9-4B74-BF3E-02D9F2390C0A}"/>
              </a:ext>
            </a:extLst>
          </p:cNvPr>
          <p:cNvSpPr>
            <a:spLocks noGrp="1"/>
          </p:cNvSpPr>
          <p:nvPr>
            <p:ph idx="1"/>
          </p:nvPr>
        </p:nvSpPr>
        <p:spPr>
          <a:xfrm>
            <a:off x="421239" y="1119884"/>
            <a:ext cx="11394041" cy="5630238"/>
          </a:xfrm>
        </p:spPr>
        <p:txBody>
          <a:bodyPr>
            <a:normAutofit fontScale="92500" lnSpcReduction="10000"/>
          </a:bodyPr>
          <a:lstStyle/>
          <a:p>
            <a:r>
              <a:rPr lang="en-US" dirty="0">
                <a:solidFill>
                  <a:schemeClr val="bg1"/>
                </a:solidFill>
              </a:rPr>
              <a:t>“Farm to school” programming: &gt;67,000 U.S. SFAs</a:t>
            </a:r>
          </a:p>
          <a:p>
            <a:pPr lvl="1"/>
            <a:r>
              <a:rPr lang="en-US" dirty="0">
                <a:solidFill>
                  <a:schemeClr val="bg1"/>
                </a:solidFill>
              </a:rPr>
              <a:t>Local procurement</a:t>
            </a:r>
          </a:p>
          <a:p>
            <a:pPr lvl="1"/>
            <a:r>
              <a:rPr lang="en-US" dirty="0">
                <a:solidFill>
                  <a:schemeClr val="bg1"/>
                </a:solidFill>
              </a:rPr>
              <a:t>School gardening</a:t>
            </a:r>
          </a:p>
          <a:p>
            <a:pPr lvl="1"/>
            <a:r>
              <a:rPr lang="en-US" dirty="0">
                <a:solidFill>
                  <a:schemeClr val="bg1"/>
                </a:solidFill>
              </a:rPr>
              <a:t>Relevant educational activities</a:t>
            </a:r>
          </a:p>
          <a:p>
            <a:endParaRPr lang="en-US" dirty="0">
              <a:solidFill>
                <a:schemeClr val="bg1"/>
              </a:solidFill>
            </a:endParaRPr>
          </a:p>
          <a:p>
            <a:r>
              <a:rPr lang="en-US" dirty="0">
                <a:solidFill>
                  <a:schemeClr val="bg1"/>
                </a:solidFill>
              </a:rPr>
              <a:t>F2S grant support: initially created for transaction costs, not food costs</a:t>
            </a:r>
          </a:p>
          <a:p>
            <a:pPr lvl="1"/>
            <a:r>
              <a:rPr lang="en-US" dirty="0">
                <a:solidFill>
                  <a:schemeClr val="bg1"/>
                </a:solidFill>
              </a:rPr>
              <a:t>During past decade, some schools discontinued F2S (</a:t>
            </a:r>
            <a:r>
              <a:rPr lang="en-US" dirty="0" err="1">
                <a:solidFill>
                  <a:schemeClr val="bg1"/>
                </a:solidFill>
              </a:rPr>
              <a:t>Bonanno</a:t>
            </a:r>
            <a:r>
              <a:rPr lang="en-US" dirty="0">
                <a:solidFill>
                  <a:schemeClr val="bg1"/>
                </a:solidFill>
              </a:rPr>
              <a:t> and </a:t>
            </a:r>
            <a:r>
              <a:rPr lang="en-US" dirty="0" err="1">
                <a:solidFill>
                  <a:schemeClr val="bg1"/>
                </a:solidFill>
              </a:rPr>
              <a:t>Mendis</a:t>
            </a:r>
            <a:r>
              <a:rPr lang="en-US" dirty="0">
                <a:solidFill>
                  <a:schemeClr val="bg1"/>
                </a:solidFill>
              </a:rPr>
              <a:t> 2021)</a:t>
            </a:r>
          </a:p>
          <a:p>
            <a:endParaRPr lang="en-US" dirty="0">
              <a:solidFill>
                <a:schemeClr val="bg1"/>
              </a:solidFill>
            </a:endParaRPr>
          </a:p>
          <a:p>
            <a:r>
              <a:rPr lang="en-US" dirty="0">
                <a:solidFill>
                  <a:schemeClr val="bg1"/>
                </a:solidFill>
              </a:rPr>
              <a:t>SFAs incur budget deficits from tensions with:</a:t>
            </a:r>
          </a:p>
          <a:p>
            <a:pPr lvl="1"/>
            <a:r>
              <a:rPr lang="en-US" dirty="0">
                <a:solidFill>
                  <a:schemeClr val="bg1"/>
                </a:solidFill>
              </a:rPr>
              <a:t>Serving nutritious food</a:t>
            </a:r>
          </a:p>
          <a:p>
            <a:pPr lvl="1"/>
            <a:r>
              <a:rPr lang="en-US" dirty="0">
                <a:solidFill>
                  <a:schemeClr val="bg1"/>
                </a:solidFill>
              </a:rPr>
              <a:t>Keeping food costs low</a:t>
            </a:r>
          </a:p>
          <a:p>
            <a:pPr lvl="1"/>
            <a:r>
              <a:rPr lang="en-US" dirty="0">
                <a:solidFill>
                  <a:schemeClr val="bg1"/>
                </a:solidFill>
              </a:rPr>
              <a:t>Maintaining participation</a:t>
            </a:r>
          </a:p>
          <a:p>
            <a:endParaRPr lang="en-US" dirty="0">
              <a:solidFill>
                <a:schemeClr val="bg1"/>
              </a:solidFill>
            </a:endParaRPr>
          </a:p>
          <a:p>
            <a:r>
              <a:rPr lang="en-US" dirty="0">
                <a:solidFill>
                  <a:schemeClr val="bg1"/>
                </a:solidFill>
              </a:rPr>
              <a:t>NSFN identified local procurement incentives as a top F2S priority </a:t>
            </a:r>
          </a:p>
        </p:txBody>
      </p:sp>
    </p:spTree>
    <p:extLst>
      <p:ext uri="{BB962C8B-B14F-4D97-AF65-F5344CB8AC3E}">
        <p14:creationId xmlns:p14="http://schemas.microsoft.com/office/powerpoint/2010/main" val="3239993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11998-11C0-4A7E-A2BE-22955D6C184D}"/>
              </a:ext>
            </a:extLst>
          </p:cNvPr>
          <p:cNvSpPr>
            <a:spLocks noGrp="1"/>
          </p:cNvSpPr>
          <p:nvPr>
            <p:ph type="title"/>
          </p:nvPr>
        </p:nvSpPr>
        <p:spPr/>
        <p:txBody>
          <a:bodyPr/>
          <a:lstStyle/>
          <a:p>
            <a:pPr algn="ctr"/>
            <a:r>
              <a:rPr lang="en-US" dirty="0">
                <a:solidFill>
                  <a:schemeClr val="bg1"/>
                </a:solidFill>
              </a:rPr>
              <a:t>Relevant Research</a:t>
            </a:r>
            <a:endParaRPr lang="en-US" dirty="0"/>
          </a:p>
        </p:txBody>
      </p:sp>
      <p:sp>
        <p:nvSpPr>
          <p:cNvPr id="3" name="Content Placeholder 2">
            <a:extLst>
              <a:ext uri="{FF2B5EF4-FFF2-40B4-BE49-F238E27FC236}">
                <a16:creationId xmlns:a16="http://schemas.microsoft.com/office/drawing/2014/main" id="{822716C0-CED1-4104-9DC1-9182D5015E96}"/>
              </a:ext>
            </a:extLst>
          </p:cNvPr>
          <p:cNvSpPr>
            <a:spLocks noGrp="1"/>
          </p:cNvSpPr>
          <p:nvPr>
            <p:ph idx="1"/>
          </p:nvPr>
        </p:nvSpPr>
        <p:spPr>
          <a:xfrm>
            <a:off x="435005" y="1592494"/>
            <a:ext cx="11576481" cy="4900381"/>
          </a:xfrm>
        </p:spPr>
        <p:txBody>
          <a:bodyPr>
            <a:normAutofit/>
          </a:bodyPr>
          <a:lstStyle/>
          <a:p>
            <a:r>
              <a:rPr lang="en-US" dirty="0">
                <a:solidFill>
                  <a:schemeClr val="bg1"/>
                </a:solidFill>
              </a:rPr>
              <a:t>States increasingly passing legislation to subsidize local procurement</a:t>
            </a:r>
          </a:p>
          <a:p>
            <a:endParaRPr lang="en-US" dirty="0">
              <a:solidFill>
                <a:schemeClr val="bg1"/>
              </a:solidFill>
            </a:endParaRPr>
          </a:p>
          <a:p>
            <a:r>
              <a:rPr lang="en-US" dirty="0">
                <a:solidFill>
                  <a:schemeClr val="bg1"/>
                </a:solidFill>
              </a:rPr>
              <a:t>Past F2S research on grant programs inconclusive</a:t>
            </a:r>
          </a:p>
          <a:p>
            <a:pPr lvl="1"/>
            <a:r>
              <a:rPr lang="en-US" dirty="0">
                <a:solidFill>
                  <a:schemeClr val="bg1"/>
                </a:solidFill>
              </a:rPr>
              <a:t>F2S Census does not ask questions about grant support</a:t>
            </a:r>
          </a:p>
          <a:p>
            <a:pPr lvl="2"/>
            <a:r>
              <a:rPr lang="en-US" dirty="0">
                <a:solidFill>
                  <a:schemeClr val="bg1"/>
                </a:solidFill>
              </a:rPr>
              <a:t>Few empirical studies on program participation within a state</a:t>
            </a:r>
          </a:p>
          <a:p>
            <a:pPr lvl="1"/>
            <a:r>
              <a:rPr lang="en-US" dirty="0">
                <a:solidFill>
                  <a:schemeClr val="bg1"/>
                </a:solidFill>
              </a:rPr>
              <a:t>State-level binary/categorical policy variables coarsely constructed in US studies</a:t>
            </a:r>
          </a:p>
          <a:p>
            <a:endParaRPr lang="en-US" dirty="0">
              <a:solidFill>
                <a:schemeClr val="bg1"/>
              </a:solidFill>
            </a:endParaRPr>
          </a:p>
          <a:p>
            <a:r>
              <a:rPr lang="en-US" dirty="0">
                <a:solidFill>
                  <a:schemeClr val="bg1"/>
                </a:solidFill>
              </a:rPr>
              <a:t>Merge data in MI/OR to understand which schools receiving support</a:t>
            </a:r>
          </a:p>
          <a:p>
            <a:pPr lvl="1"/>
            <a:r>
              <a:rPr lang="en-US" dirty="0">
                <a:solidFill>
                  <a:schemeClr val="bg1"/>
                </a:solidFill>
              </a:rPr>
              <a:t>F2S Census data (2013/14)</a:t>
            </a:r>
          </a:p>
          <a:p>
            <a:pPr lvl="1"/>
            <a:r>
              <a:rPr lang="en-US" dirty="0">
                <a:solidFill>
                  <a:schemeClr val="bg1"/>
                </a:solidFill>
              </a:rPr>
              <a:t>State Department of Education data on which schools applying for/receiving subsidies (2018/19)</a:t>
            </a:r>
          </a:p>
          <a:p>
            <a:endParaRPr lang="en-US" dirty="0"/>
          </a:p>
        </p:txBody>
      </p:sp>
    </p:spTree>
    <p:extLst>
      <p:ext uri="{BB962C8B-B14F-4D97-AF65-F5344CB8AC3E}">
        <p14:creationId xmlns:p14="http://schemas.microsoft.com/office/powerpoint/2010/main" val="855488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7D997-31FB-4F56-8BF8-1CB468CE7706}"/>
              </a:ext>
            </a:extLst>
          </p:cNvPr>
          <p:cNvSpPr>
            <a:spLocks noGrp="1"/>
          </p:cNvSpPr>
          <p:nvPr>
            <p:ph type="title"/>
          </p:nvPr>
        </p:nvSpPr>
        <p:spPr>
          <a:xfrm>
            <a:off x="838200" y="255181"/>
            <a:ext cx="10515600" cy="1105787"/>
          </a:xfrm>
        </p:spPr>
        <p:txBody>
          <a:bodyPr/>
          <a:lstStyle/>
          <a:p>
            <a:pPr algn="ctr"/>
            <a:r>
              <a:rPr lang="en-US" dirty="0">
                <a:solidFill>
                  <a:schemeClr val="bg1"/>
                </a:solidFill>
              </a:rPr>
              <a:t>MI/OR Reimbursement Incentive Programs</a:t>
            </a:r>
            <a:endParaRPr lang="en-US" dirty="0"/>
          </a:p>
        </p:txBody>
      </p:sp>
      <p:graphicFrame>
        <p:nvGraphicFramePr>
          <p:cNvPr id="4" name="Table 4">
            <a:extLst>
              <a:ext uri="{FF2B5EF4-FFF2-40B4-BE49-F238E27FC236}">
                <a16:creationId xmlns:a16="http://schemas.microsoft.com/office/drawing/2014/main" id="{521A403F-EECA-4EA9-99A0-C71529BAE496}"/>
              </a:ext>
            </a:extLst>
          </p:cNvPr>
          <p:cNvGraphicFramePr>
            <a:graphicFrameLocks noGrp="1"/>
          </p:cNvGraphicFramePr>
          <p:nvPr>
            <p:ph idx="1"/>
          </p:nvPr>
        </p:nvGraphicFramePr>
        <p:xfrm>
          <a:off x="138223" y="1360967"/>
          <a:ext cx="11897835" cy="5436440"/>
        </p:xfrm>
        <a:graphic>
          <a:graphicData uri="http://schemas.openxmlformats.org/drawingml/2006/table">
            <a:tbl>
              <a:tblPr firstRow="1" bandRow="1">
                <a:tableStyleId>{5C22544A-7EE6-4342-B048-85BDC9FD1C3A}</a:tableStyleId>
              </a:tblPr>
              <a:tblGrid>
                <a:gridCol w="3965945">
                  <a:extLst>
                    <a:ext uri="{9D8B030D-6E8A-4147-A177-3AD203B41FA5}">
                      <a16:colId xmlns:a16="http://schemas.microsoft.com/office/drawing/2014/main" val="1106997604"/>
                    </a:ext>
                  </a:extLst>
                </a:gridCol>
                <a:gridCol w="3965945">
                  <a:extLst>
                    <a:ext uri="{9D8B030D-6E8A-4147-A177-3AD203B41FA5}">
                      <a16:colId xmlns:a16="http://schemas.microsoft.com/office/drawing/2014/main" val="626942564"/>
                    </a:ext>
                  </a:extLst>
                </a:gridCol>
                <a:gridCol w="3965945">
                  <a:extLst>
                    <a:ext uri="{9D8B030D-6E8A-4147-A177-3AD203B41FA5}">
                      <a16:colId xmlns:a16="http://schemas.microsoft.com/office/drawing/2014/main" val="1450879522"/>
                    </a:ext>
                  </a:extLst>
                </a:gridCol>
              </a:tblGrid>
              <a:tr h="718056">
                <a:tc>
                  <a:txBody>
                    <a:bodyPr/>
                    <a:lstStyle/>
                    <a:p>
                      <a:pPr algn="ctr" fontAlgn="ctr"/>
                      <a:endParaRPr lang="en-US" sz="1800" b="0" i="0" u="none" strike="noStrike" dirty="0">
                        <a:solidFill>
                          <a:srgbClr val="000000"/>
                        </a:solidFill>
                        <a:effectLst/>
                        <a:latin typeface="Times New Roman" panose="02020603050405020304" pitchFamily="18" charset="0"/>
                      </a:endParaRP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Michigan</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Oregon</a:t>
                      </a:r>
                    </a:p>
                  </a:txBody>
                  <a:tcPr marL="6350" marR="6350" marT="6350" marB="0" anchor="ctr"/>
                </a:tc>
                <a:extLst>
                  <a:ext uri="{0D108BD9-81ED-4DB2-BD59-A6C34878D82A}">
                    <a16:rowId xmlns:a16="http://schemas.microsoft.com/office/drawing/2014/main" val="1894859948"/>
                  </a:ext>
                </a:extLst>
              </a:tr>
              <a:tr h="718056">
                <a:tc>
                  <a:txBody>
                    <a:bodyPr/>
                    <a:lstStyle/>
                    <a:p>
                      <a:pPr algn="ctr" fontAlgn="ctr"/>
                      <a:r>
                        <a:rPr lang="en-US" sz="1800" b="0" i="0" u="none" strike="noStrike" dirty="0">
                          <a:solidFill>
                            <a:srgbClr val="000000"/>
                          </a:solidFill>
                          <a:effectLst/>
                          <a:latin typeface="Times New Roman" panose="02020603050405020304" pitchFamily="18" charset="0"/>
                        </a:rPr>
                        <a:t>Year program initiated</a:t>
                      </a:r>
                    </a:p>
                  </a:txBody>
                  <a:tcPr marL="6350" marR="6350" marT="6350" marB="0" anchor="ctr"/>
                </a:tc>
                <a:tc>
                  <a:txBody>
                    <a:bodyPr/>
                    <a:lstStyle/>
                    <a:p>
                      <a:pPr algn="ctr" fontAlgn="ctr"/>
                      <a:r>
                        <a:rPr lang="en-US" sz="1800" b="0" i="0" u="none" strike="noStrike">
                          <a:solidFill>
                            <a:srgbClr val="000000"/>
                          </a:solidFill>
                          <a:effectLst/>
                          <a:latin typeface="Times New Roman" panose="02020603050405020304" pitchFamily="18" charset="0"/>
                        </a:rPr>
                        <a:t>2016</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2013</a:t>
                      </a:r>
                    </a:p>
                  </a:txBody>
                  <a:tcPr marL="6350" marR="6350" marT="6350" marB="0" anchor="ctr"/>
                </a:tc>
                <a:extLst>
                  <a:ext uri="{0D108BD9-81ED-4DB2-BD59-A6C34878D82A}">
                    <a16:rowId xmlns:a16="http://schemas.microsoft.com/office/drawing/2014/main" val="939367409"/>
                  </a:ext>
                </a:extLst>
              </a:tr>
              <a:tr h="718056">
                <a:tc>
                  <a:txBody>
                    <a:bodyPr/>
                    <a:lstStyle/>
                    <a:p>
                      <a:pPr algn="ctr" fontAlgn="ctr"/>
                      <a:r>
                        <a:rPr lang="en-US" sz="1800" b="0" i="0" u="none" strike="noStrike">
                          <a:solidFill>
                            <a:srgbClr val="000000"/>
                          </a:solidFill>
                          <a:effectLst/>
                          <a:latin typeface="Times New Roman" panose="02020603050405020304" pitchFamily="18" charset="0"/>
                        </a:rPr>
                        <a:t>Use of funds</a:t>
                      </a:r>
                    </a:p>
                  </a:txBody>
                  <a:tcPr marL="6350" marR="6350" marT="6350" marB="0" anchor="ctr"/>
                </a:tc>
                <a:tc>
                  <a:txBody>
                    <a:bodyPr/>
                    <a:lstStyle/>
                    <a:p>
                      <a:pPr algn="ctr" fontAlgn="ctr"/>
                      <a:r>
                        <a:rPr lang="en-US" sz="1800" b="0" i="0" u="none" strike="noStrike">
                          <a:solidFill>
                            <a:srgbClr val="000000"/>
                          </a:solidFill>
                          <a:effectLst/>
                          <a:latin typeface="Times New Roman" panose="02020603050405020304" pitchFamily="18" charset="0"/>
                        </a:rPr>
                        <a:t>10 cent per-meal match</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meal reimbursement, TA, admin</a:t>
                      </a:r>
                    </a:p>
                  </a:txBody>
                  <a:tcPr marL="6350" marR="6350" marT="6350" marB="0" anchor="ctr"/>
                </a:tc>
                <a:extLst>
                  <a:ext uri="{0D108BD9-81ED-4DB2-BD59-A6C34878D82A}">
                    <a16:rowId xmlns:a16="http://schemas.microsoft.com/office/drawing/2014/main" val="2294672318"/>
                  </a:ext>
                </a:extLst>
              </a:tr>
              <a:tr h="720515">
                <a:tc>
                  <a:txBody>
                    <a:bodyPr/>
                    <a:lstStyle/>
                    <a:p>
                      <a:pPr algn="ctr" fontAlgn="ctr"/>
                      <a:r>
                        <a:rPr lang="en-US" sz="1800" b="0" i="0" u="none" strike="noStrike">
                          <a:solidFill>
                            <a:srgbClr val="000000"/>
                          </a:solidFill>
                          <a:effectLst/>
                          <a:latin typeface="Times New Roman" panose="02020603050405020304" pitchFamily="18" charset="0"/>
                        </a:rPr>
                        <a:t>Eligible foods</a:t>
                      </a:r>
                    </a:p>
                  </a:txBody>
                  <a:tcPr marL="6350" marR="6350" marT="6350" marB="0" anchor="ctr"/>
                </a:tc>
                <a:tc>
                  <a:txBody>
                    <a:bodyPr/>
                    <a:lstStyle/>
                    <a:p>
                      <a:pPr algn="ctr" fontAlgn="ctr"/>
                      <a:r>
                        <a:rPr lang="en-US" sz="1800" b="0" i="0" u="none" strike="noStrike">
                          <a:solidFill>
                            <a:srgbClr val="000000"/>
                          </a:solidFill>
                          <a:effectLst/>
                          <a:latin typeface="Times New Roman" panose="02020603050405020304" pitchFamily="18" charset="0"/>
                        </a:rPr>
                        <a:t>MI fruit, veg, legumes</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OR fruit, veg, grains, meat, seafood, processed foods with OR ingredients</a:t>
                      </a:r>
                    </a:p>
                  </a:txBody>
                  <a:tcPr marL="6350" marR="6350" marT="6350" marB="0" anchor="ctr"/>
                </a:tc>
                <a:extLst>
                  <a:ext uri="{0D108BD9-81ED-4DB2-BD59-A6C34878D82A}">
                    <a16:rowId xmlns:a16="http://schemas.microsoft.com/office/drawing/2014/main" val="932987721"/>
                  </a:ext>
                </a:extLst>
              </a:tr>
              <a:tr h="1125645">
                <a:tc>
                  <a:txBody>
                    <a:bodyPr/>
                    <a:lstStyle/>
                    <a:p>
                      <a:pPr algn="ctr" fontAlgn="ctr"/>
                      <a:r>
                        <a:rPr lang="en-US" sz="1800" b="0" i="0" u="none" strike="noStrike">
                          <a:solidFill>
                            <a:srgbClr val="000000"/>
                          </a:solidFill>
                          <a:effectLst/>
                          <a:latin typeface="Times New Roman" panose="02020603050405020304" pitchFamily="18" charset="0"/>
                        </a:rPr>
                        <a:t>Funding structure in 2018/19</a:t>
                      </a:r>
                    </a:p>
                  </a:txBody>
                  <a:tcPr marL="6350" marR="6350" marT="6350" marB="0" anchor="ctr"/>
                </a:tc>
                <a:tc>
                  <a:txBody>
                    <a:bodyPr/>
                    <a:lstStyle/>
                    <a:p>
                      <a:pPr algn="ctr" fontAlgn="ctr"/>
                      <a:r>
                        <a:rPr lang="en-US" sz="1800" b="0" i="0" u="none" strike="noStrike">
                          <a:solidFill>
                            <a:srgbClr val="000000"/>
                          </a:solidFill>
                          <a:effectLst/>
                          <a:latin typeface="Times New Roman" panose="02020603050405020304" pitchFamily="18" charset="0"/>
                        </a:rPr>
                        <a:t>Schools in 5 regions of state eligible to apply.  Areas had strong F2S programming/community interest, plus Flint</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"opt-in" model available to all OR schools</a:t>
                      </a:r>
                    </a:p>
                  </a:txBody>
                  <a:tcPr marL="6350" marR="6350" marT="6350" marB="0" anchor="ctr"/>
                </a:tc>
                <a:extLst>
                  <a:ext uri="{0D108BD9-81ED-4DB2-BD59-A6C34878D82A}">
                    <a16:rowId xmlns:a16="http://schemas.microsoft.com/office/drawing/2014/main" val="1622137094"/>
                  </a:ext>
                </a:extLst>
              </a:tr>
              <a:tr h="718056">
                <a:tc>
                  <a:txBody>
                    <a:bodyPr/>
                    <a:lstStyle/>
                    <a:p>
                      <a:pPr algn="ctr" fontAlgn="ctr"/>
                      <a:r>
                        <a:rPr lang="en-US" sz="1800" b="0" i="0" u="none" strike="noStrike">
                          <a:solidFill>
                            <a:srgbClr val="000000"/>
                          </a:solidFill>
                          <a:effectLst/>
                          <a:latin typeface="Times New Roman" panose="02020603050405020304" pitchFamily="18" charset="0"/>
                        </a:rPr>
                        <a:t>Funding levels</a:t>
                      </a:r>
                    </a:p>
                  </a:txBody>
                  <a:tcPr marL="6350" marR="6350" marT="6350" marB="0" anchor="ctr"/>
                </a:tc>
                <a:tc>
                  <a:txBody>
                    <a:bodyPr/>
                    <a:lstStyle/>
                    <a:p>
                      <a:pPr algn="ctr" fontAlgn="ctr"/>
                      <a:r>
                        <a:rPr lang="en-US" sz="1800" b="0" i="0" u="none" strike="noStrike">
                          <a:solidFill>
                            <a:srgbClr val="000000"/>
                          </a:solidFill>
                          <a:effectLst/>
                          <a:latin typeface="Times New Roman" panose="02020603050405020304" pitchFamily="18" charset="0"/>
                        </a:rPr>
                        <a:t>~$500k in 2018/19</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~$10 m</a:t>
                      </a:r>
                    </a:p>
                  </a:txBody>
                  <a:tcPr marL="6350" marR="6350" marT="6350" marB="0" anchor="ctr"/>
                </a:tc>
                <a:extLst>
                  <a:ext uri="{0D108BD9-81ED-4DB2-BD59-A6C34878D82A}">
                    <a16:rowId xmlns:a16="http://schemas.microsoft.com/office/drawing/2014/main" val="2760652405"/>
                  </a:ext>
                </a:extLst>
              </a:tr>
              <a:tr h="718056">
                <a:tc>
                  <a:txBody>
                    <a:bodyPr/>
                    <a:lstStyle/>
                    <a:p>
                      <a:pPr algn="ctr" fontAlgn="ctr"/>
                      <a:r>
                        <a:rPr lang="en-US" sz="1800" b="0" i="0" u="none" strike="noStrike">
                          <a:solidFill>
                            <a:srgbClr val="000000"/>
                          </a:solidFill>
                          <a:effectLst/>
                          <a:latin typeface="Times New Roman" panose="02020603050405020304" pitchFamily="18" charset="0"/>
                        </a:rPr>
                        <a:t>Changes since 2018/19</a:t>
                      </a:r>
                    </a:p>
                  </a:txBody>
                  <a:tcPr marL="6350" marR="6350" marT="6350" marB="0" anchor="ctr"/>
                </a:tc>
                <a:tc>
                  <a:txBody>
                    <a:bodyPr/>
                    <a:lstStyle/>
                    <a:p>
                      <a:pPr algn="ctr" fontAlgn="ctr"/>
                      <a:r>
                        <a:rPr lang="en-US" sz="1800" b="0" i="0" u="none" strike="noStrike">
                          <a:solidFill>
                            <a:srgbClr val="000000"/>
                          </a:solidFill>
                          <a:effectLst/>
                          <a:latin typeface="Times New Roman" panose="02020603050405020304" pitchFamily="18" charset="0"/>
                        </a:rPr>
                        <a:t>All schools in MI can apply, funding increased to $5 m</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moved to "opt-out" model</a:t>
                      </a:r>
                    </a:p>
                  </a:txBody>
                  <a:tcPr marL="6350" marR="6350" marT="6350" marB="0" anchor="ctr"/>
                </a:tc>
                <a:extLst>
                  <a:ext uri="{0D108BD9-81ED-4DB2-BD59-A6C34878D82A}">
                    <a16:rowId xmlns:a16="http://schemas.microsoft.com/office/drawing/2014/main" val="296362129"/>
                  </a:ext>
                </a:extLst>
              </a:tr>
            </a:tbl>
          </a:graphicData>
        </a:graphic>
      </p:graphicFrame>
    </p:spTree>
    <p:extLst>
      <p:ext uri="{BB962C8B-B14F-4D97-AF65-F5344CB8AC3E}">
        <p14:creationId xmlns:p14="http://schemas.microsoft.com/office/powerpoint/2010/main" val="3240940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54DC4-2C77-4BA1-BBD5-00F5F6F8E3E4}"/>
              </a:ext>
            </a:extLst>
          </p:cNvPr>
          <p:cNvSpPr>
            <a:spLocks noGrp="1"/>
          </p:cNvSpPr>
          <p:nvPr>
            <p:ph type="title"/>
          </p:nvPr>
        </p:nvSpPr>
        <p:spPr/>
        <p:txBody>
          <a:bodyPr/>
          <a:lstStyle/>
          <a:p>
            <a:pPr algn="ctr"/>
            <a:r>
              <a:rPr lang="en-US" dirty="0">
                <a:solidFill>
                  <a:schemeClr val="bg1"/>
                </a:solidFill>
              </a:rPr>
              <a:t>3 hypotheses tested with </a:t>
            </a:r>
            <a:r>
              <a:rPr lang="en-US" dirty="0" err="1">
                <a:solidFill>
                  <a:schemeClr val="bg1"/>
                </a:solidFill>
              </a:rPr>
              <a:t>probit</a:t>
            </a:r>
            <a:r>
              <a:rPr lang="en-US" dirty="0">
                <a:solidFill>
                  <a:schemeClr val="bg1"/>
                </a:solidFill>
              </a:rPr>
              <a:t> regression for 2018/19 school year</a:t>
            </a:r>
            <a:endParaRPr lang="en-US" dirty="0"/>
          </a:p>
        </p:txBody>
      </p:sp>
      <p:sp>
        <p:nvSpPr>
          <p:cNvPr id="3" name="Content Placeholder 2">
            <a:extLst>
              <a:ext uri="{FF2B5EF4-FFF2-40B4-BE49-F238E27FC236}">
                <a16:creationId xmlns:a16="http://schemas.microsoft.com/office/drawing/2014/main" id="{2DD88A6A-3A26-41C6-B8CE-21213A2756EF}"/>
              </a:ext>
            </a:extLst>
          </p:cNvPr>
          <p:cNvSpPr>
            <a:spLocks noGrp="1"/>
          </p:cNvSpPr>
          <p:nvPr>
            <p:ph idx="1"/>
          </p:nvPr>
        </p:nvSpPr>
        <p:spPr>
          <a:xfrm>
            <a:off x="318499" y="1690688"/>
            <a:ext cx="11620072" cy="4802187"/>
          </a:xfrm>
        </p:spPr>
        <p:txBody>
          <a:bodyPr>
            <a:normAutofit/>
          </a:bodyPr>
          <a:lstStyle/>
          <a:p>
            <a:r>
              <a:rPr lang="en-US" dirty="0">
                <a:solidFill>
                  <a:schemeClr val="bg1"/>
                </a:solidFill>
              </a:rPr>
              <a:t>MI: among eligible SFAs, which applied for reimbursement incentives?</a:t>
            </a:r>
          </a:p>
          <a:p>
            <a:endParaRPr lang="en-US" dirty="0">
              <a:solidFill>
                <a:schemeClr val="bg1"/>
              </a:solidFill>
            </a:endParaRPr>
          </a:p>
          <a:p>
            <a:r>
              <a:rPr lang="en-US" dirty="0">
                <a:solidFill>
                  <a:schemeClr val="bg1"/>
                </a:solidFill>
              </a:rPr>
              <a:t>MI: among SFAs that applied, which received reimbursement incentives?</a:t>
            </a:r>
          </a:p>
          <a:p>
            <a:endParaRPr lang="en-US" dirty="0">
              <a:solidFill>
                <a:schemeClr val="bg1"/>
              </a:solidFill>
            </a:endParaRPr>
          </a:p>
          <a:p>
            <a:r>
              <a:rPr lang="en-US" dirty="0">
                <a:solidFill>
                  <a:schemeClr val="bg1"/>
                </a:solidFill>
              </a:rPr>
              <a:t>OR: among SFAs (all of which are eligible), which opted to receive incentives?</a:t>
            </a:r>
          </a:p>
          <a:p>
            <a:endParaRPr lang="en-US" dirty="0"/>
          </a:p>
        </p:txBody>
      </p:sp>
    </p:spTree>
    <p:extLst>
      <p:ext uri="{BB962C8B-B14F-4D97-AF65-F5344CB8AC3E}">
        <p14:creationId xmlns:p14="http://schemas.microsoft.com/office/powerpoint/2010/main" val="3734354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71431-03BF-4B76-90AD-0F7651EC6E8C}"/>
              </a:ext>
            </a:extLst>
          </p:cNvPr>
          <p:cNvSpPr>
            <a:spLocks noGrp="1"/>
          </p:cNvSpPr>
          <p:nvPr>
            <p:ph type="title"/>
          </p:nvPr>
        </p:nvSpPr>
        <p:spPr>
          <a:xfrm>
            <a:off x="838200" y="-552893"/>
            <a:ext cx="10515600" cy="1711843"/>
          </a:xfrm>
        </p:spPr>
        <p:txBody>
          <a:bodyPr/>
          <a:lstStyle/>
          <a:p>
            <a:pPr algn="ctr"/>
            <a:r>
              <a:rPr lang="en-US" dirty="0">
                <a:solidFill>
                  <a:schemeClr val="bg1"/>
                </a:solidFill>
              </a:rPr>
              <a:t>Independent Variables (2013/14)</a:t>
            </a:r>
            <a:endParaRPr lang="en-US" dirty="0"/>
          </a:p>
        </p:txBody>
      </p:sp>
      <p:sp>
        <p:nvSpPr>
          <p:cNvPr id="3" name="Content Placeholder 2">
            <a:extLst>
              <a:ext uri="{FF2B5EF4-FFF2-40B4-BE49-F238E27FC236}">
                <a16:creationId xmlns:a16="http://schemas.microsoft.com/office/drawing/2014/main" id="{851F4CB1-F9A5-433C-BB15-055CEFE23A49}"/>
              </a:ext>
            </a:extLst>
          </p:cNvPr>
          <p:cNvSpPr>
            <a:spLocks noGrp="1"/>
          </p:cNvSpPr>
          <p:nvPr>
            <p:ph idx="1"/>
          </p:nvPr>
        </p:nvSpPr>
        <p:spPr>
          <a:xfrm>
            <a:off x="170121" y="701750"/>
            <a:ext cx="11738344" cy="5986130"/>
          </a:xfrm>
        </p:spPr>
        <p:txBody>
          <a:bodyPr numCol="1">
            <a:normAutofit fontScale="85000" lnSpcReduction="20000"/>
          </a:bodyPr>
          <a:lstStyle/>
          <a:p>
            <a:r>
              <a:rPr lang="en-US" dirty="0">
                <a:solidFill>
                  <a:schemeClr val="bg1"/>
                </a:solidFill>
              </a:rPr>
              <a:t>F2S programming (binary)</a:t>
            </a:r>
          </a:p>
          <a:p>
            <a:pPr lvl="1"/>
            <a:r>
              <a:rPr lang="en-US" dirty="0">
                <a:solidFill>
                  <a:schemeClr val="bg1"/>
                </a:solidFill>
              </a:rPr>
              <a:t>F2S (yes/no)</a:t>
            </a:r>
          </a:p>
          <a:p>
            <a:pPr lvl="1"/>
            <a:r>
              <a:rPr lang="en-US" dirty="0">
                <a:solidFill>
                  <a:schemeClr val="bg1"/>
                </a:solidFill>
              </a:rPr>
              <a:t>Community support</a:t>
            </a:r>
          </a:p>
          <a:p>
            <a:pPr lvl="1"/>
            <a:r>
              <a:rPr lang="en-US" dirty="0">
                <a:solidFill>
                  <a:schemeClr val="bg1"/>
                </a:solidFill>
              </a:rPr>
              <a:t>Grade 9-12</a:t>
            </a:r>
          </a:p>
          <a:p>
            <a:pPr lvl="1"/>
            <a:r>
              <a:rPr lang="en-US" dirty="0">
                <a:solidFill>
                  <a:schemeClr val="bg1"/>
                </a:solidFill>
              </a:rPr>
              <a:t>Grade 6-8</a:t>
            </a:r>
          </a:p>
          <a:p>
            <a:endParaRPr lang="en-US" dirty="0">
              <a:solidFill>
                <a:schemeClr val="bg1"/>
              </a:solidFill>
            </a:endParaRPr>
          </a:p>
          <a:p>
            <a:r>
              <a:rPr lang="en-US" dirty="0">
                <a:solidFill>
                  <a:schemeClr val="bg1"/>
                </a:solidFill>
              </a:rPr>
              <a:t>Supply chains (binary)</a:t>
            </a:r>
          </a:p>
          <a:p>
            <a:pPr lvl="1"/>
            <a:r>
              <a:rPr lang="en-US" dirty="0">
                <a:solidFill>
                  <a:schemeClr val="bg1"/>
                </a:solidFill>
              </a:rPr>
              <a:t>Direct from producer/farmers mkt/CSA</a:t>
            </a:r>
          </a:p>
          <a:p>
            <a:pPr lvl="1"/>
            <a:r>
              <a:rPr lang="en-US" dirty="0">
                <a:solidFill>
                  <a:schemeClr val="bg1"/>
                </a:solidFill>
              </a:rPr>
              <a:t>Direct from food hub/cooperative/state program office</a:t>
            </a:r>
          </a:p>
          <a:p>
            <a:endParaRPr lang="en-US" dirty="0">
              <a:solidFill>
                <a:schemeClr val="bg1"/>
              </a:solidFill>
            </a:endParaRPr>
          </a:p>
          <a:p>
            <a:r>
              <a:rPr lang="en-US" dirty="0">
                <a:solidFill>
                  <a:schemeClr val="bg1"/>
                </a:solidFill>
              </a:rPr>
              <a:t>Buy local foods (binary)</a:t>
            </a:r>
          </a:p>
          <a:p>
            <a:pPr lvl="1"/>
            <a:r>
              <a:rPr lang="en-US" dirty="0">
                <a:solidFill>
                  <a:schemeClr val="bg1"/>
                </a:solidFill>
              </a:rPr>
              <a:t>FV</a:t>
            </a:r>
          </a:p>
          <a:p>
            <a:pPr lvl="1"/>
            <a:r>
              <a:rPr lang="en-US" dirty="0">
                <a:solidFill>
                  <a:schemeClr val="bg1"/>
                </a:solidFill>
              </a:rPr>
              <a:t>Meat/seafood</a:t>
            </a:r>
          </a:p>
          <a:p>
            <a:pPr lvl="1"/>
            <a:r>
              <a:rPr lang="en-US" dirty="0">
                <a:solidFill>
                  <a:schemeClr val="bg1"/>
                </a:solidFill>
              </a:rPr>
              <a:t>Eggs</a:t>
            </a:r>
          </a:p>
          <a:p>
            <a:endParaRPr lang="en-US" dirty="0">
              <a:solidFill>
                <a:schemeClr val="bg1"/>
              </a:solidFill>
            </a:endParaRPr>
          </a:p>
          <a:p>
            <a:r>
              <a:rPr lang="en-US" dirty="0">
                <a:solidFill>
                  <a:schemeClr val="bg1"/>
                </a:solidFill>
              </a:rPr>
              <a:t>School characteristics</a:t>
            </a:r>
          </a:p>
          <a:p>
            <a:pPr lvl="1"/>
            <a:r>
              <a:rPr lang="en-US" dirty="0">
                <a:solidFill>
                  <a:schemeClr val="bg1"/>
                </a:solidFill>
              </a:rPr>
              <a:t>District size </a:t>
            </a:r>
          </a:p>
          <a:p>
            <a:pPr lvl="1"/>
            <a:r>
              <a:rPr lang="en-US" dirty="0">
                <a:solidFill>
                  <a:schemeClr val="bg1"/>
                </a:solidFill>
              </a:rPr>
              <a:t>% on free/reduced price meals</a:t>
            </a:r>
          </a:p>
          <a:p>
            <a:pPr lvl="1"/>
            <a:r>
              <a:rPr lang="en-US" dirty="0">
                <a:solidFill>
                  <a:schemeClr val="bg1"/>
                </a:solidFill>
              </a:rPr>
              <a:t>Metropolitan county (binary)</a:t>
            </a:r>
          </a:p>
          <a:p>
            <a:endParaRPr lang="en-US" dirty="0">
              <a:solidFill>
                <a:schemeClr val="bg1"/>
              </a:solidFill>
            </a:endParaRPr>
          </a:p>
          <a:p>
            <a:endParaRPr lang="en-US" dirty="0">
              <a:solidFill>
                <a:schemeClr val="bg1"/>
              </a:solidFill>
            </a:endParaRPr>
          </a:p>
          <a:p>
            <a:endParaRPr lang="en-US" dirty="0"/>
          </a:p>
        </p:txBody>
      </p:sp>
    </p:spTree>
    <p:extLst>
      <p:ext uri="{BB962C8B-B14F-4D97-AF65-F5344CB8AC3E}">
        <p14:creationId xmlns:p14="http://schemas.microsoft.com/office/powerpoint/2010/main" val="3808103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7" end="1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E7C2-6B0F-43A0-9EEB-0C81B69F8701}"/>
              </a:ext>
            </a:extLst>
          </p:cNvPr>
          <p:cNvSpPr>
            <a:spLocks noGrp="1"/>
          </p:cNvSpPr>
          <p:nvPr>
            <p:ph type="title"/>
          </p:nvPr>
        </p:nvSpPr>
        <p:spPr>
          <a:xfrm>
            <a:off x="838200" y="123290"/>
            <a:ext cx="10515600" cy="565079"/>
          </a:xfrm>
        </p:spPr>
        <p:txBody>
          <a:bodyPr>
            <a:normAutofit fontScale="90000"/>
          </a:bodyPr>
          <a:lstStyle/>
          <a:p>
            <a:pPr algn="ctr"/>
            <a:r>
              <a:rPr lang="en-US" dirty="0">
                <a:solidFill>
                  <a:schemeClr val="bg1"/>
                </a:solidFill>
              </a:rPr>
              <a:t>Summary Statistics: MI Eligible vs. MI Non-Eligible</a:t>
            </a:r>
          </a:p>
        </p:txBody>
      </p:sp>
      <p:graphicFrame>
        <p:nvGraphicFramePr>
          <p:cNvPr id="7" name="Table 7">
            <a:extLst>
              <a:ext uri="{FF2B5EF4-FFF2-40B4-BE49-F238E27FC236}">
                <a16:creationId xmlns:a16="http://schemas.microsoft.com/office/drawing/2014/main" id="{08974278-22F1-4280-B631-506000192A23}"/>
              </a:ext>
            </a:extLst>
          </p:cNvPr>
          <p:cNvGraphicFramePr>
            <a:graphicFrameLocks noGrp="1"/>
          </p:cNvGraphicFramePr>
          <p:nvPr>
            <p:ph idx="1"/>
          </p:nvPr>
        </p:nvGraphicFramePr>
        <p:xfrm>
          <a:off x="148855" y="801385"/>
          <a:ext cx="11529799" cy="5901470"/>
        </p:xfrm>
        <a:graphic>
          <a:graphicData uri="http://schemas.openxmlformats.org/drawingml/2006/table">
            <a:tbl>
              <a:tblPr firstRow="1" bandRow="1">
                <a:tableStyleId>{5C22544A-7EE6-4342-B048-85BDC9FD1C3A}</a:tableStyleId>
              </a:tblPr>
              <a:tblGrid>
                <a:gridCol w="5731432">
                  <a:extLst>
                    <a:ext uri="{9D8B030D-6E8A-4147-A177-3AD203B41FA5}">
                      <a16:colId xmlns:a16="http://schemas.microsoft.com/office/drawing/2014/main" val="3482570249"/>
                    </a:ext>
                  </a:extLst>
                </a:gridCol>
                <a:gridCol w="2496765">
                  <a:extLst>
                    <a:ext uri="{9D8B030D-6E8A-4147-A177-3AD203B41FA5}">
                      <a16:colId xmlns:a16="http://schemas.microsoft.com/office/drawing/2014/main" val="3206902496"/>
                    </a:ext>
                  </a:extLst>
                </a:gridCol>
                <a:gridCol w="3301602">
                  <a:extLst>
                    <a:ext uri="{9D8B030D-6E8A-4147-A177-3AD203B41FA5}">
                      <a16:colId xmlns:a16="http://schemas.microsoft.com/office/drawing/2014/main" val="451132368"/>
                    </a:ext>
                  </a:extLst>
                </a:gridCol>
              </a:tblGrid>
              <a:tr h="644643">
                <a:tc>
                  <a:txBody>
                    <a:bodyPr/>
                    <a:lstStyle/>
                    <a:p>
                      <a:pPr algn="ctr" fontAlgn="ctr"/>
                      <a:r>
                        <a:rPr lang="en-US" sz="1800" b="0" i="0" u="none" strike="noStrike" dirty="0">
                          <a:solidFill>
                            <a:srgbClr val="000000"/>
                          </a:solidFill>
                          <a:effectLst/>
                          <a:latin typeface="Times New Roman" panose="02020603050405020304" pitchFamily="18" charset="0"/>
                        </a:rPr>
                        <a:t> </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MI eligible SFAs: mean</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Times New Roman" panose="02020603050405020304" pitchFamily="18" charset="0"/>
                        </a:rPr>
                        <a:t>MI applicant SFAs: mean</a:t>
                      </a:r>
                    </a:p>
                  </a:txBody>
                  <a:tcPr marL="6350" marR="6350" marT="6350" marB="0" anchor="ctr"/>
                </a:tc>
                <a:extLst>
                  <a:ext uri="{0D108BD9-81ED-4DB2-BD59-A6C34878D82A}">
                    <a16:rowId xmlns:a16="http://schemas.microsoft.com/office/drawing/2014/main" val="1060412555"/>
                  </a:ext>
                </a:extLst>
              </a:tr>
              <a:tr h="249844">
                <a:tc>
                  <a:txBody>
                    <a:bodyPr/>
                    <a:lstStyle/>
                    <a:p>
                      <a:pPr algn="ctr" fontAlgn="ctr"/>
                      <a:r>
                        <a:rPr lang="en-US" sz="1800" b="0" i="0" u="none" strike="noStrike" dirty="0">
                          <a:solidFill>
                            <a:srgbClr val="000000"/>
                          </a:solidFill>
                          <a:effectLst/>
                          <a:latin typeface="Times New Roman" panose="02020603050405020304" pitchFamily="18" charset="0"/>
                        </a:rPr>
                        <a:t>Applied to Program (2018/19)</a:t>
                      </a:r>
                    </a:p>
                  </a:txBody>
                  <a:tcPr marL="6350" marR="6350" marT="6350" marB="0" anchor="ctr"/>
                </a:tc>
                <a:tc>
                  <a:txBody>
                    <a:bodyPr/>
                    <a:lstStyle/>
                    <a:p>
                      <a:pPr algn="ctr" fontAlgn="ctr"/>
                      <a:r>
                        <a:rPr lang="en-US" sz="1800" b="0" i="0" u="none" strike="noStrike">
                          <a:solidFill>
                            <a:srgbClr val="000000"/>
                          </a:solidFill>
                          <a:effectLst/>
                          <a:latin typeface="Times New Roman" panose="02020603050405020304" pitchFamily="18" charset="0"/>
                        </a:rPr>
                        <a:t>0.35</a:t>
                      </a:r>
                    </a:p>
                  </a:txBody>
                  <a:tcPr marL="6350" marR="6350" marT="6350" marB="0" anchor="ctr"/>
                </a:tc>
                <a:tc>
                  <a:txBody>
                    <a:bodyPr/>
                    <a:lstStyle/>
                    <a:p>
                      <a:pPr algn="ctr" fontAlgn="ctr"/>
                      <a:endParaRPr lang="en-US" sz="1800" b="0" i="0" u="none" strike="noStrike" dirty="0">
                        <a:solidFill>
                          <a:srgbClr val="000000"/>
                        </a:solidFill>
                        <a:effectLst/>
                        <a:latin typeface="Times New Roman" panose="02020603050405020304" pitchFamily="18" charset="0"/>
                      </a:endParaRPr>
                    </a:p>
                  </a:txBody>
                  <a:tcPr marL="6350" marR="6350" marT="6350" marB="0" anchor="ctr"/>
                </a:tc>
                <a:extLst>
                  <a:ext uri="{0D108BD9-81ED-4DB2-BD59-A6C34878D82A}">
                    <a16:rowId xmlns:a16="http://schemas.microsoft.com/office/drawing/2014/main" val="926829003"/>
                  </a:ext>
                </a:extLst>
              </a:tr>
              <a:tr h="367542">
                <a:tc>
                  <a:txBody>
                    <a:bodyPr/>
                    <a:lstStyle/>
                    <a:p>
                      <a:pPr algn="ctr" fontAlgn="b"/>
                      <a:r>
                        <a:rPr lang="en-US" sz="1800" b="0" i="1" u="none" strike="noStrike" dirty="0">
                          <a:solidFill>
                            <a:srgbClr val="000000"/>
                          </a:solidFill>
                          <a:effectLst/>
                          <a:latin typeface="Times New Roman" panose="02020603050405020304" pitchFamily="18" charset="0"/>
                        </a:rPr>
                        <a:t>Received Incentives (2018/19)</a:t>
                      </a:r>
                    </a:p>
                  </a:txBody>
                  <a:tcPr marL="6350" marR="6350" marT="6350" marB="0" anchor="b"/>
                </a:tc>
                <a:tc>
                  <a:txBody>
                    <a:bodyPr/>
                    <a:lstStyle/>
                    <a:p>
                      <a:pPr algn="ctr" fontAlgn="ctr"/>
                      <a:r>
                        <a:rPr lang="en-US" sz="1800" b="0" i="1" u="none" strike="noStrike" dirty="0">
                          <a:solidFill>
                            <a:srgbClr val="000000"/>
                          </a:solidFill>
                          <a:effectLst/>
                          <a:latin typeface="Times New Roman" panose="02020603050405020304" pitchFamily="18" charset="0"/>
                        </a:rPr>
                        <a:t>0.16</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0.47</a:t>
                      </a:r>
                    </a:p>
                  </a:txBody>
                  <a:tcPr marL="6350" marR="6350" marT="6350" marB="0" anchor="ctr"/>
                </a:tc>
                <a:extLst>
                  <a:ext uri="{0D108BD9-81ED-4DB2-BD59-A6C34878D82A}">
                    <a16:rowId xmlns:a16="http://schemas.microsoft.com/office/drawing/2014/main" val="2206229814"/>
                  </a:ext>
                </a:extLst>
              </a:tr>
              <a:tr h="407217">
                <a:tc>
                  <a:txBody>
                    <a:bodyPr/>
                    <a:lstStyle/>
                    <a:p>
                      <a:pPr algn="ctr" fontAlgn="ctr"/>
                      <a:r>
                        <a:rPr lang="en-US" sz="1800" b="0" i="1" u="none" strike="noStrike" dirty="0">
                          <a:solidFill>
                            <a:srgbClr val="000000"/>
                          </a:solidFill>
                          <a:effectLst/>
                          <a:latin typeface="Times New Roman" panose="02020603050405020304" pitchFamily="18" charset="0"/>
                        </a:rPr>
                        <a:t>Direct from producer (2013/14)</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0.20</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0.27</a:t>
                      </a:r>
                    </a:p>
                  </a:txBody>
                  <a:tcPr marL="6350" marR="6350" marT="6350" marB="0" anchor="ctr"/>
                </a:tc>
                <a:extLst>
                  <a:ext uri="{0D108BD9-81ED-4DB2-BD59-A6C34878D82A}">
                    <a16:rowId xmlns:a16="http://schemas.microsoft.com/office/drawing/2014/main" val="2836183680"/>
                  </a:ext>
                </a:extLst>
              </a:tr>
              <a:tr h="607840">
                <a:tc>
                  <a:txBody>
                    <a:bodyPr/>
                    <a:lstStyle/>
                    <a:p>
                      <a:pPr algn="ctr" fontAlgn="ctr"/>
                      <a:r>
                        <a:rPr lang="en-US" sz="1800" b="0" i="1" u="none" strike="noStrike" dirty="0">
                          <a:solidFill>
                            <a:srgbClr val="000000"/>
                          </a:solidFill>
                          <a:effectLst/>
                          <a:latin typeface="Times New Roman" panose="02020603050405020304" pitchFamily="18" charset="0"/>
                        </a:rPr>
                        <a:t>Other non-traditional direct supplier (excluding direct from producer) (2013/14)</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0.16</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0.23</a:t>
                      </a:r>
                    </a:p>
                  </a:txBody>
                  <a:tcPr marL="6350" marR="6350" marT="6350" marB="0" anchor="ctr"/>
                </a:tc>
                <a:extLst>
                  <a:ext uri="{0D108BD9-81ED-4DB2-BD59-A6C34878D82A}">
                    <a16:rowId xmlns:a16="http://schemas.microsoft.com/office/drawing/2014/main" val="439193243"/>
                  </a:ext>
                </a:extLst>
              </a:tr>
              <a:tr h="407217">
                <a:tc>
                  <a:txBody>
                    <a:bodyPr/>
                    <a:lstStyle/>
                    <a:p>
                      <a:pPr algn="ctr" fontAlgn="ctr"/>
                      <a:r>
                        <a:rPr lang="en-US" sz="1800" b="0" i="1" u="none" strike="noStrike" dirty="0">
                          <a:solidFill>
                            <a:srgbClr val="000000"/>
                          </a:solidFill>
                          <a:effectLst/>
                          <a:latin typeface="Times New Roman" panose="02020603050405020304" pitchFamily="18" charset="0"/>
                        </a:rPr>
                        <a:t>District size (per 10,000) (2013/14)</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0.21</a:t>
                      </a:r>
                    </a:p>
                  </a:txBody>
                  <a:tcPr marL="6350" marR="6350" marT="6350" marB="0" anchor="ctr"/>
                </a:tc>
                <a:tc>
                  <a:txBody>
                    <a:bodyPr/>
                    <a:lstStyle/>
                    <a:p>
                      <a:pPr algn="ctr" fontAlgn="ctr"/>
                      <a:r>
                        <a:rPr lang="en-US" sz="1800" b="0" i="1" u="none" strike="noStrike">
                          <a:solidFill>
                            <a:srgbClr val="000000"/>
                          </a:solidFill>
                          <a:effectLst/>
                          <a:latin typeface="Times New Roman" panose="02020603050405020304" pitchFamily="18" charset="0"/>
                        </a:rPr>
                        <a:t>0.25</a:t>
                      </a:r>
                    </a:p>
                  </a:txBody>
                  <a:tcPr marL="6350" marR="6350" marT="6350" marB="0" anchor="ctr"/>
                </a:tc>
                <a:extLst>
                  <a:ext uri="{0D108BD9-81ED-4DB2-BD59-A6C34878D82A}">
                    <a16:rowId xmlns:a16="http://schemas.microsoft.com/office/drawing/2014/main" val="2027755357"/>
                  </a:ext>
                </a:extLst>
              </a:tr>
              <a:tr h="249844">
                <a:tc>
                  <a:txBody>
                    <a:bodyPr/>
                    <a:lstStyle/>
                    <a:p>
                      <a:pPr algn="ctr" fontAlgn="ctr"/>
                      <a:r>
                        <a:rPr lang="en-US" sz="1800" b="0" i="1" u="none" strike="noStrike" dirty="0">
                          <a:solidFill>
                            <a:srgbClr val="000000"/>
                          </a:solidFill>
                          <a:effectLst/>
                          <a:latin typeface="Times New Roman" panose="02020603050405020304" pitchFamily="18" charset="0"/>
                        </a:rPr>
                        <a:t>Grades 9-12 (2013/14)</a:t>
                      </a:r>
                    </a:p>
                  </a:txBody>
                  <a:tcPr marL="6350" marR="6350" marT="6350" marB="0" anchor="ctr"/>
                </a:tc>
                <a:tc>
                  <a:txBody>
                    <a:bodyPr/>
                    <a:lstStyle/>
                    <a:p>
                      <a:pPr algn="ctr" fontAlgn="ctr"/>
                      <a:r>
                        <a:rPr lang="en-US" sz="1800" b="0" i="1" u="none" strike="noStrike">
                          <a:solidFill>
                            <a:srgbClr val="000000"/>
                          </a:solidFill>
                          <a:effectLst/>
                          <a:latin typeface="Times New Roman" panose="02020603050405020304" pitchFamily="18" charset="0"/>
                        </a:rPr>
                        <a:t>0.35</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0.50</a:t>
                      </a:r>
                    </a:p>
                  </a:txBody>
                  <a:tcPr marL="6350" marR="6350" marT="6350" marB="0" anchor="ctr"/>
                </a:tc>
                <a:extLst>
                  <a:ext uri="{0D108BD9-81ED-4DB2-BD59-A6C34878D82A}">
                    <a16:rowId xmlns:a16="http://schemas.microsoft.com/office/drawing/2014/main" val="1461740438"/>
                  </a:ext>
                </a:extLst>
              </a:tr>
              <a:tr h="249844">
                <a:tc>
                  <a:txBody>
                    <a:bodyPr/>
                    <a:lstStyle/>
                    <a:p>
                      <a:pPr algn="ctr" fontAlgn="ctr"/>
                      <a:r>
                        <a:rPr lang="en-US" sz="1800" b="0" i="1" u="none" strike="noStrike" dirty="0">
                          <a:solidFill>
                            <a:srgbClr val="000000"/>
                          </a:solidFill>
                          <a:effectLst/>
                          <a:latin typeface="Times New Roman" panose="02020603050405020304" pitchFamily="18" charset="0"/>
                        </a:rPr>
                        <a:t>Grades 6-8 (2013/14)</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0.37</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0.52</a:t>
                      </a:r>
                    </a:p>
                  </a:txBody>
                  <a:tcPr marL="6350" marR="6350" marT="6350" marB="0" anchor="ctr"/>
                </a:tc>
                <a:extLst>
                  <a:ext uri="{0D108BD9-81ED-4DB2-BD59-A6C34878D82A}">
                    <a16:rowId xmlns:a16="http://schemas.microsoft.com/office/drawing/2014/main" val="2997288183"/>
                  </a:ext>
                </a:extLst>
              </a:tr>
              <a:tr h="407217">
                <a:tc>
                  <a:txBody>
                    <a:bodyPr/>
                    <a:lstStyle/>
                    <a:p>
                      <a:pPr algn="ctr" fontAlgn="ctr"/>
                      <a:r>
                        <a:rPr lang="en-US" sz="1800" b="0" i="0" u="none" strike="noStrike" dirty="0">
                          <a:solidFill>
                            <a:srgbClr val="000000"/>
                          </a:solidFill>
                          <a:effectLst/>
                          <a:latin typeface="Times New Roman" panose="02020603050405020304" pitchFamily="18" charset="0"/>
                        </a:rPr>
                        <a:t>Perc. students low cost meals (2013/14)</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0.53</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0.50</a:t>
                      </a:r>
                    </a:p>
                  </a:txBody>
                  <a:tcPr marL="6350" marR="6350" marT="6350" marB="0" anchor="ctr"/>
                </a:tc>
                <a:extLst>
                  <a:ext uri="{0D108BD9-81ED-4DB2-BD59-A6C34878D82A}">
                    <a16:rowId xmlns:a16="http://schemas.microsoft.com/office/drawing/2014/main" val="3475832993"/>
                  </a:ext>
                </a:extLst>
              </a:tr>
              <a:tr h="249844">
                <a:tc>
                  <a:txBody>
                    <a:bodyPr/>
                    <a:lstStyle/>
                    <a:p>
                      <a:pPr algn="ctr" fontAlgn="ctr"/>
                      <a:r>
                        <a:rPr lang="en-US" sz="1800" b="0" i="1" u="none" strike="noStrike" dirty="0">
                          <a:solidFill>
                            <a:srgbClr val="000000"/>
                          </a:solidFill>
                          <a:effectLst/>
                          <a:latin typeface="Times New Roman" panose="02020603050405020304" pitchFamily="18" charset="0"/>
                        </a:rPr>
                        <a:t>Fruit/Veg. locally (2013/14)</a:t>
                      </a:r>
                    </a:p>
                  </a:txBody>
                  <a:tcPr marL="6350" marR="6350" marT="6350" marB="0" anchor="ctr"/>
                </a:tc>
                <a:tc>
                  <a:txBody>
                    <a:bodyPr/>
                    <a:lstStyle/>
                    <a:p>
                      <a:pPr algn="ctr" fontAlgn="ctr"/>
                      <a:r>
                        <a:rPr lang="en-US" sz="1800" b="0" i="1" u="none" strike="noStrike">
                          <a:solidFill>
                            <a:srgbClr val="000000"/>
                          </a:solidFill>
                          <a:effectLst/>
                          <a:latin typeface="Times New Roman" panose="02020603050405020304" pitchFamily="18" charset="0"/>
                        </a:rPr>
                        <a:t>0.41</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0.55</a:t>
                      </a:r>
                    </a:p>
                  </a:txBody>
                  <a:tcPr marL="6350" marR="6350" marT="6350" marB="0" anchor="ctr"/>
                </a:tc>
                <a:extLst>
                  <a:ext uri="{0D108BD9-81ED-4DB2-BD59-A6C34878D82A}">
                    <a16:rowId xmlns:a16="http://schemas.microsoft.com/office/drawing/2014/main" val="3967329387"/>
                  </a:ext>
                </a:extLst>
              </a:tr>
              <a:tr h="407217">
                <a:tc>
                  <a:txBody>
                    <a:bodyPr/>
                    <a:lstStyle/>
                    <a:p>
                      <a:pPr algn="ctr" fontAlgn="ctr"/>
                      <a:r>
                        <a:rPr lang="en-US" sz="1800" b="0" i="0" u="none" strike="noStrike" dirty="0">
                          <a:solidFill>
                            <a:srgbClr val="000000"/>
                          </a:solidFill>
                          <a:effectLst/>
                          <a:latin typeface="Times New Roman" panose="02020603050405020304" pitchFamily="18" charset="0"/>
                        </a:rPr>
                        <a:t>Meat/Seafood locally (2013/14)</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0.09</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0.13</a:t>
                      </a:r>
                    </a:p>
                  </a:txBody>
                  <a:tcPr marL="6350" marR="6350" marT="6350" marB="0" anchor="ctr"/>
                </a:tc>
                <a:extLst>
                  <a:ext uri="{0D108BD9-81ED-4DB2-BD59-A6C34878D82A}">
                    <a16:rowId xmlns:a16="http://schemas.microsoft.com/office/drawing/2014/main" val="2356721790"/>
                  </a:ext>
                </a:extLst>
              </a:tr>
              <a:tr h="249844">
                <a:tc>
                  <a:txBody>
                    <a:bodyPr/>
                    <a:lstStyle/>
                    <a:p>
                      <a:pPr algn="ctr" fontAlgn="ctr"/>
                      <a:r>
                        <a:rPr lang="en-US" sz="1800" b="0" i="0" u="none" strike="noStrike" dirty="0">
                          <a:solidFill>
                            <a:srgbClr val="000000"/>
                          </a:solidFill>
                          <a:effectLst/>
                          <a:latin typeface="Times New Roman" panose="02020603050405020304" pitchFamily="18" charset="0"/>
                        </a:rPr>
                        <a:t>Eggs locally (2013/14)</a:t>
                      </a:r>
                    </a:p>
                  </a:txBody>
                  <a:tcPr marL="6350" marR="6350" marT="6350" marB="0" anchor="ctr"/>
                </a:tc>
                <a:tc>
                  <a:txBody>
                    <a:bodyPr/>
                    <a:lstStyle/>
                    <a:p>
                      <a:pPr algn="ctr" fontAlgn="ctr"/>
                      <a:r>
                        <a:rPr lang="en-US" sz="1800" b="0" i="0" u="none" strike="noStrike">
                          <a:solidFill>
                            <a:srgbClr val="000000"/>
                          </a:solidFill>
                          <a:effectLst/>
                          <a:latin typeface="Times New Roman" panose="02020603050405020304" pitchFamily="18" charset="0"/>
                        </a:rPr>
                        <a:t>0.06</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0.05</a:t>
                      </a:r>
                    </a:p>
                  </a:txBody>
                  <a:tcPr marL="6350" marR="6350" marT="6350" marB="0" anchor="ctr"/>
                </a:tc>
                <a:extLst>
                  <a:ext uri="{0D108BD9-81ED-4DB2-BD59-A6C34878D82A}">
                    <a16:rowId xmlns:a16="http://schemas.microsoft.com/office/drawing/2014/main" val="3432582965"/>
                  </a:ext>
                </a:extLst>
              </a:tr>
              <a:tr h="407217">
                <a:tc>
                  <a:txBody>
                    <a:bodyPr/>
                    <a:lstStyle/>
                    <a:p>
                      <a:pPr algn="ctr" fontAlgn="ctr"/>
                      <a:r>
                        <a:rPr lang="en-US" sz="1800" b="0" i="1" u="none" strike="noStrike" dirty="0">
                          <a:solidFill>
                            <a:srgbClr val="000000"/>
                          </a:solidFill>
                          <a:effectLst/>
                          <a:latin typeface="Times New Roman" panose="02020603050405020304" pitchFamily="18" charset="0"/>
                        </a:rPr>
                        <a:t>Benefits from community support (2013/14)</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0.21</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0.36</a:t>
                      </a:r>
                    </a:p>
                  </a:txBody>
                  <a:tcPr marL="6350" marR="6350" marT="6350" marB="0" anchor="ctr"/>
                </a:tc>
                <a:extLst>
                  <a:ext uri="{0D108BD9-81ED-4DB2-BD59-A6C34878D82A}">
                    <a16:rowId xmlns:a16="http://schemas.microsoft.com/office/drawing/2014/main" val="3224528216"/>
                  </a:ext>
                </a:extLst>
              </a:tr>
              <a:tr h="249844">
                <a:tc>
                  <a:txBody>
                    <a:bodyPr/>
                    <a:lstStyle/>
                    <a:p>
                      <a:pPr algn="ctr" fontAlgn="ctr"/>
                      <a:r>
                        <a:rPr lang="en-US" sz="1800" b="0" i="0" u="none" strike="noStrike" dirty="0">
                          <a:solidFill>
                            <a:srgbClr val="000000"/>
                          </a:solidFill>
                          <a:effectLst/>
                          <a:latin typeface="Times New Roman" panose="02020603050405020304" pitchFamily="18" charset="0"/>
                        </a:rPr>
                        <a:t>Metropolitan county</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0.59</a:t>
                      </a:r>
                    </a:p>
                  </a:txBody>
                  <a:tcPr marL="6350" marR="6350" marT="6350" marB="0" anchor="ctr"/>
                </a:tc>
                <a:tc>
                  <a:txBody>
                    <a:bodyPr/>
                    <a:lstStyle/>
                    <a:p>
                      <a:pPr algn="ctr" fontAlgn="ctr"/>
                      <a:r>
                        <a:rPr lang="en-US" sz="1800" b="0" i="0" u="none" strike="noStrike" dirty="0">
                          <a:solidFill>
                            <a:srgbClr val="000000"/>
                          </a:solidFill>
                          <a:effectLst/>
                          <a:latin typeface="Times New Roman" panose="02020603050405020304" pitchFamily="18" charset="0"/>
                        </a:rPr>
                        <a:t>0.62</a:t>
                      </a:r>
                    </a:p>
                  </a:txBody>
                  <a:tcPr marL="6350" marR="6350" marT="6350" marB="0" anchor="ctr"/>
                </a:tc>
                <a:extLst>
                  <a:ext uri="{0D108BD9-81ED-4DB2-BD59-A6C34878D82A}">
                    <a16:rowId xmlns:a16="http://schemas.microsoft.com/office/drawing/2014/main" val="3678287097"/>
                  </a:ext>
                </a:extLst>
              </a:tr>
              <a:tr h="249844">
                <a:tc>
                  <a:txBody>
                    <a:bodyPr/>
                    <a:lstStyle/>
                    <a:p>
                      <a:pPr algn="ctr" fontAlgn="ctr"/>
                      <a:r>
                        <a:rPr lang="en-US" sz="1800" b="0" i="1" u="none" strike="noStrike" dirty="0">
                          <a:solidFill>
                            <a:srgbClr val="000000"/>
                          </a:solidFill>
                          <a:effectLst/>
                          <a:latin typeface="Times New Roman" panose="02020603050405020304" pitchFamily="18" charset="0"/>
                        </a:rPr>
                        <a:t>F2S (2013/14)</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0.44</a:t>
                      </a:r>
                    </a:p>
                  </a:txBody>
                  <a:tcPr marL="6350" marR="6350" marT="6350" marB="0" anchor="ctr"/>
                </a:tc>
                <a:tc>
                  <a:txBody>
                    <a:bodyPr/>
                    <a:lstStyle/>
                    <a:p>
                      <a:pPr algn="ctr" fontAlgn="ctr"/>
                      <a:r>
                        <a:rPr lang="en-US" sz="1800" b="0" i="1" u="none" strike="noStrike" dirty="0">
                          <a:solidFill>
                            <a:srgbClr val="000000"/>
                          </a:solidFill>
                          <a:effectLst/>
                          <a:latin typeface="Times New Roman" panose="02020603050405020304" pitchFamily="18" charset="0"/>
                        </a:rPr>
                        <a:t>0.61</a:t>
                      </a:r>
                    </a:p>
                  </a:txBody>
                  <a:tcPr marL="6350" marR="6350" marT="6350" marB="0" anchor="ctr"/>
                </a:tc>
                <a:extLst>
                  <a:ext uri="{0D108BD9-81ED-4DB2-BD59-A6C34878D82A}">
                    <a16:rowId xmlns:a16="http://schemas.microsoft.com/office/drawing/2014/main" val="3980853526"/>
                  </a:ext>
                </a:extLst>
              </a:tr>
              <a:tr h="0">
                <a:tc>
                  <a:txBody>
                    <a:bodyPr/>
                    <a:lstStyle/>
                    <a:p>
                      <a:pPr algn="ctr" fontAlgn="ctr"/>
                      <a:r>
                        <a:rPr lang="en-US" sz="1800" b="1" i="0" u="none" strike="noStrike" dirty="0">
                          <a:solidFill>
                            <a:srgbClr val="000000"/>
                          </a:solidFill>
                          <a:effectLst/>
                          <a:latin typeface="Times New Roman" panose="02020603050405020304" pitchFamily="18" charset="0"/>
                        </a:rPr>
                        <a:t>No. of SFAs</a:t>
                      </a:r>
                    </a:p>
                  </a:txBody>
                  <a:tcPr marL="6350" marR="6350" marT="6350" marB="0" anchor="ctr"/>
                </a:tc>
                <a:tc>
                  <a:txBody>
                    <a:bodyPr/>
                    <a:lstStyle/>
                    <a:p>
                      <a:pPr algn="ctr" fontAlgn="b"/>
                      <a:r>
                        <a:rPr lang="en-US" sz="1800" b="1" i="0" u="none" strike="noStrike" dirty="0">
                          <a:solidFill>
                            <a:srgbClr val="000000"/>
                          </a:solidFill>
                          <a:effectLst/>
                          <a:latin typeface="Times New Roman" panose="02020603050405020304" pitchFamily="18" charset="0"/>
                        </a:rPr>
                        <a:t>286</a:t>
                      </a:r>
                    </a:p>
                  </a:txBody>
                  <a:tcPr marL="6350" marR="6350" marT="6350" marB="0" anchor="b"/>
                </a:tc>
                <a:tc>
                  <a:txBody>
                    <a:bodyPr/>
                    <a:lstStyle/>
                    <a:p>
                      <a:pPr algn="ctr" fontAlgn="b"/>
                      <a:r>
                        <a:rPr lang="en-US" sz="1800" b="1" i="0" u="none" strike="noStrike" dirty="0">
                          <a:solidFill>
                            <a:srgbClr val="000000"/>
                          </a:solidFill>
                          <a:effectLst/>
                          <a:latin typeface="Times New Roman" panose="02020603050405020304" pitchFamily="18" charset="0"/>
                        </a:rPr>
                        <a:t>101</a:t>
                      </a:r>
                    </a:p>
                  </a:txBody>
                  <a:tcPr marL="6350" marR="6350" marT="6350" marB="0" anchor="b"/>
                </a:tc>
                <a:extLst>
                  <a:ext uri="{0D108BD9-81ED-4DB2-BD59-A6C34878D82A}">
                    <a16:rowId xmlns:a16="http://schemas.microsoft.com/office/drawing/2014/main" val="1876163087"/>
                  </a:ext>
                </a:extLst>
              </a:tr>
            </a:tbl>
          </a:graphicData>
        </a:graphic>
      </p:graphicFrame>
    </p:spTree>
    <p:extLst>
      <p:ext uri="{BB962C8B-B14F-4D97-AF65-F5344CB8AC3E}">
        <p14:creationId xmlns:p14="http://schemas.microsoft.com/office/powerpoint/2010/main" val="2793271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8E135-04DE-43A2-9ECD-F1B875F6A90F}"/>
              </a:ext>
            </a:extLst>
          </p:cNvPr>
          <p:cNvSpPr>
            <a:spLocks noGrp="1"/>
          </p:cNvSpPr>
          <p:nvPr>
            <p:ph type="title"/>
          </p:nvPr>
        </p:nvSpPr>
        <p:spPr>
          <a:xfrm>
            <a:off x="838200" y="250398"/>
            <a:ext cx="10515600" cy="1131836"/>
          </a:xfrm>
        </p:spPr>
        <p:txBody>
          <a:bodyPr>
            <a:normAutofit fontScale="90000"/>
          </a:bodyPr>
          <a:lstStyle/>
          <a:p>
            <a:pPr algn="ctr"/>
            <a:r>
              <a:rPr lang="en-US" dirty="0">
                <a:solidFill>
                  <a:schemeClr val="bg1"/>
                </a:solidFill>
              </a:rPr>
              <a:t>MI </a:t>
            </a:r>
            <a:r>
              <a:rPr lang="en-US" dirty="0" err="1">
                <a:solidFill>
                  <a:schemeClr val="bg1"/>
                </a:solidFill>
              </a:rPr>
              <a:t>Probit</a:t>
            </a:r>
            <a:r>
              <a:rPr lang="en-US" dirty="0">
                <a:solidFill>
                  <a:schemeClr val="bg1"/>
                </a:solidFill>
              </a:rPr>
              <a:t> Results: Which Eligible SFAs Applied? </a:t>
            </a:r>
            <a:endParaRPr lang="en-US" dirty="0"/>
          </a:p>
        </p:txBody>
      </p:sp>
      <p:graphicFrame>
        <p:nvGraphicFramePr>
          <p:cNvPr id="4" name="Table 4">
            <a:extLst>
              <a:ext uri="{FF2B5EF4-FFF2-40B4-BE49-F238E27FC236}">
                <a16:creationId xmlns:a16="http://schemas.microsoft.com/office/drawing/2014/main" id="{360F8C11-569B-4295-AA4C-B215A0754018}"/>
              </a:ext>
            </a:extLst>
          </p:cNvPr>
          <p:cNvGraphicFramePr>
            <a:graphicFrameLocks noGrp="1"/>
          </p:cNvGraphicFramePr>
          <p:nvPr>
            <p:ph idx="1"/>
          </p:nvPr>
        </p:nvGraphicFramePr>
        <p:xfrm>
          <a:off x="265814" y="1254643"/>
          <a:ext cx="11557590" cy="5545201"/>
        </p:xfrm>
        <a:graphic>
          <a:graphicData uri="http://schemas.openxmlformats.org/drawingml/2006/table">
            <a:tbl>
              <a:tblPr firstRow="1" bandRow="1">
                <a:tableStyleId>{5C22544A-7EE6-4342-B048-85BDC9FD1C3A}</a:tableStyleId>
              </a:tblPr>
              <a:tblGrid>
                <a:gridCol w="5523828">
                  <a:extLst>
                    <a:ext uri="{9D8B030D-6E8A-4147-A177-3AD203B41FA5}">
                      <a16:colId xmlns:a16="http://schemas.microsoft.com/office/drawing/2014/main" val="292361779"/>
                    </a:ext>
                  </a:extLst>
                </a:gridCol>
                <a:gridCol w="3016881">
                  <a:extLst>
                    <a:ext uri="{9D8B030D-6E8A-4147-A177-3AD203B41FA5}">
                      <a16:colId xmlns:a16="http://schemas.microsoft.com/office/drawing/2014/main" val="2463894097"/>
                    </a:ext>
                  </a:extLst>
                </a:gridCol>
                <a:gridCol w="3016881">
                  <a:extLst>
                    <a:ext uri="{9D8B030D-6E8A-4147-A177-3AD203B41FA5}">
                      <a16:colId xmlns:a16="http://schemas.microsoft.com/office/drawing/2014/main" val="2647933943"/>
                    </a:ext>
                  </a:extLst>
                </a:gridCol>
              </a:tblGrid>
              <a:tr h="409433">
                <a:tc>
                  <a:txBody>
                    <a:bodyPr/>
                    <a:lstStyle/>
                    <a:p>
                      <a:pPr algn="l"/>
                      <a:r>
                        <a:rPr lang="en-US" sz="2000" dirty="0"/>
                        <a:t>Variable</a:t>
                      </a:r>
                    </a:p>
                  </a:txBody>
                  <a:tcPr/>
                </a:tc>
                <a:tc>
                  <a:txBody>
                    <a:bodyPr/>
                    <a:lstStyle/>
                    <a:p>
                      <a:pPr algn="ctr"/>
                      <a:r>
                        <a:rPr lang="en-US" sz="2000" dirty="0"/>
                        <a:t>Parameter Estimate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Marginal effects (selected)</a:t>
                      </a:r>
                    </a:p>
                  </a:txBody>
                  <a:tcPr/>
                </a:tc>
                <a:extLst>
                  <a:ext uri="{0D108BD9-81ED-4DB2-BD59-A6C34878D82A}">
                    <a16:rowId xmlns:a16="http://schemas.microsoft.com/office/drawing/2014/main" val="2138974402"/>
                  </a:ext>
                </a:extLst>
              </a:tr>
              <a:tr h="380271">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Participated in F2S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1.046</a:t>
                      </a:r>
                      <a:r>
                        <a:rPr lang="en-US" sz="18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39%</a:t>
                      </a:r>
                    </a:p>
                  </a:txBody>
                  <a:tcPr marL="68580" marR="68580" marT="0" marB="0" anchor="ctr"/>
                </a:tc>
                <a:extLst>
                  <a:ext uri="{0D108BD9-81ED-4DB2-BD59-A6C34878D82A}">
                    <a16:rowId xmlns:a16="http://schemas.microsoft.com/office/drawing/2014/main" val="1589767568"/>
                  </a:ext>
                </a:extLst>
              </a:tr>
              <a:tr h="380271">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Grades 9-12 participated in F2S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-0.106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44063679"/>
                  </a:ext>
                </a:extLst>
              </a:tr>
              <a:tr h="380271">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Grades 6-8 participated in F2S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0.142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3635195"/>
                  </a:ext>
                </a:extLst>
              </a:tr>
              <a:tr h="380271">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Purchased directly from producer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0.054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34875511"/>
                  </a:ext>
                </a:extLst>
              </a:tr>
              <a:tr h="380271">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Purchased directly from nontraditional supplier (excl. producer)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0.030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08037218"/>
                  </a:ext>
                </a:extLst>
              </a:tr>
              <a:tr h="380271">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Purchased fruit/vegetables locally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-0.759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45665488"/>
                  </a:ext>
                </a:extLst>
              </a:tr>
              <a:tr h="380271">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Purchased meat/seafood locally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0.226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83187186"/>
                  </a:ext>
                </a:extLst>
              </a:tr>
              <a:tr h="380271">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Purchased eggs locally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-0.745</a:t>
                      </a:r>
                      <a:r>
                        <a:rPr lang="en-US" sz="18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-27%</a:t>
                      </a:r>
                    </a:p>
                  </a:txBody>
                  <a:tcPr marL="68580" marR="68580" marT="0" marB="0" anchor="ctr"/>
                </a:tc>
                <a:extLst>
                  <a:ext uri="{0D108BD9-81ED-4DB2-BD59-A6C34878D82A}">
                    <a16:rowId xmlns:a16="http://schemas.microsoft.com/office/drawing/2014/main" val="2819805023"/>
                  </a:ext>
                </a:extLst>
              </a:tr>
              <a:tr h="380271">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Reported benefiting from community support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0.507</a:t>
                      </a:r>
                      <a:r>
                        <a:rPr lang="en-US" sz="18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19%</a:t>
                      </a:r>
                    </a:p>
                  </a:txBody>
                  <a:tcPr marL="68580" marR="68580" marT="0" marB="0" anchor="ctr"/>
                </a:tc>
                <a:extLst>
                  <a:ext uri="{0D108BD9-81ED-4DB2-BD59-A6C34878D82A}">
                    <a16:rowId xmlns:a16="http://schemas.microsoft.com/office/drawing/2014/main" val="140743318"/>
                  </a:ext>
                </a:extLst>
              </a:tr>
              <a:tr h="380271">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District size (in 10,000s)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343246"/>
                  </a:ext>
                </a:extLst>
              </a:tr>
              <a:tr h="380271">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Share of students with free/reduced price meals (2013/14)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-0.686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71361486"/>
                  </a:ext>
                </a:extLst>
              </a:tr>
              <a:tr h="380271">
                <a:tc>
                  <a:txBody>
                    <a:bodyPr/>
                    <a:lstStyle/>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Located in metropolitan county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0.066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54164101"/>
                  </a:ext>
                </a:extLst>
              </a:tr>
              <a:tr h="380271">
                <a:tc>
                  <a:txBody>
                    <a:bodyPr/>
                    <a:lstStyle/>
                    <a:p>
                      <a:pPr marL="0" marR="0">
                        <a:lnSpc>
                          <a:spcPct val="107000"/>
                        </a:lnSpc>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Observations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42080864"/>
                  </a:ext>
                </a:extLst>
              </a:tr>
            </a:tbl>
          </a:graphicData>
        </a:graphic>
      </p:graphicFrame>
    </p:spTree>
    <p:extLst>
      <p:ext uri="{BB962C8B-B14F-4D97-AF65-F5344CB8AC3E}">
        <p14:creationId xmlns:p14="http://schemas.microsoft.com/office/powerpoint/2010/main" val="2803837855"/>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1341</Words>
  <Application>Microsoft Office PowerPoint</Application>
  <PresentationFormat>Widescreen</PresentationFormat>
  <Paragraphs>299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2_Office Theme</vt:lpstr>
      <vt:lpstr>Which Schools Receive State-Level Support for Local Food Purchases? Evidence from Reimbursement Incentive Programs in Michigan and Oregon  Jeffrey K. O’Hara, Becca B.R. Jablonski, and Zoe T. Plakias 2022 AAEA Annual Meeting August 1, 2022</vt:lpstr>
      <vt:lpstr>Overview</vt:lpstr>
      <vt:lpstr>Background</vt:lpstr>
      <vt:lpstr>Relevant Research</vt:lpstr>
      <vt:lpstr>MI/OR Reimbursement Incentive Programs</vt:lpstr>
      <vt:lpstr>3 hypotheses tested with probit regression for 2018/19 school year</vt:lpstr>
      <vt:lpstr>Independent Variables (2013/14)</vt:lpstr>
      <vt:lpstr>Summary Statistics: MI Eligible vs. MI Non-Eligible</vt:lpstr>
      <vt:lpstr>MI Probit Results: Which Eligible SFAs Applied? </vt:lpstr>
      <vt:lpstr>MI Probit Results: Which Applicant SFAs Were Funded? </vt:lpstr>
      <vt:lpstr>Summary Statistics: MI Eligible vs. OR Eligible</vt:lpstr>
      <vt:lpstr>OR Probit Results: Which Eligible SFAs Opted-In? </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Which Schools Receive State-Level Support for Local Food Purchases? Evidence from Reimbursement Incentive Programs in Michigan and Oregon  Jeffrey K. O’Hara, Becca B.R. Jablonski, and Zoe T. Plakias 2022 AAEA Annual Meeting August 1, 2022</dc:title>
  <dc:creator>Kashyap,Pratyoosh</dc:creator>
  <cp:lastModifiedBy>Kashyap,Pratyoosh</cp:lastModifiedBy>
  <cp:revision>1</cp:revision>
  <dcterms:created xsi:type="dcterms:W3CDTF">2022-08-29T21:48:31Z</dcterms:created>
  <dcterms:modified xsi:type="dcterms:W3CDTF">2022-08-29T21:49:37Z</dcterms:modified>
</cp:coreProperties>
</file>